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6" r:id="rId3"/>
    <p:sldId id="257" r:id="rId4"/>
    <p:sldId id="259" r:id="rId5"/>
    <p:sldId id="262" r:id="rId6"/>
    <p:sldId id="263" r:id="rId7"/>
    <p:sldId id="265" r:id="rId8"/>
    <p:sldId id="260" r:id="rId9"/>
    <p:sldId id="261" r:id="rId10"/>
    <p:sldId id="264" r:id="rId1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4E6"/>
    <a:srgbClr val="BEE0C0"/>
    <a:srgbClr val="951914"/>
    <a:srgbClr val="FCA2A4"/>
    <a:srgbClr val="003399"/>
    <a:srgbClr val="006600"/>
    <a:srgbClr val="AABC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6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defRPr sz="1300">
                <a:latin typeface="Arial" charset="0"/>
                <a:ea typeface="ＭＳ Ｐゴシック" charset="0"/>
                <a:cs typeface="ＭＳ Ｐゴシック" charset="0"/>
              </a:defRPr>
            </a:lvl1pPr>
          </a:lstStyle>
          <a:p>
            <a:pPr>
              <a:defRPr/>
            </a:pPr>
            <a:endParaRPr lang="en-US"/>
          </a:p>
        </p:txBody>
      </p:sp>
      <p:sp>
        <p:nvSpPr>
          <p:cNvPr id="23555" name="Rectangle 1027"/>
          <p:cNvSpPr>
            <a:spLocks noGrp="1" noChangeArrowheads="1"/>
          </p:cNvSpPr>
          <p:nvPr>
            <p:ph type="dt" sz="quarter" idx="1"/>
          </p:nvPr>
        </p:nvSpPr>
        <p:spPr bwMode="auto">
          <a:xfrm>
            <a:off x="414528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a:defRPr sz="1300">
                <a:ea typeface="ＭＳ Ｐゴシック" pitchFamily="34" charset="-128"/>
              </a:defRPr>
            </a:lvl1pPr>
          </a:lstStyle>
          <a:p>
            <a:pPr>
              <a:defRPr/>
            </a:pPr>
            <a:fld id="{F52F83AB-DC63-44BF-8BB3-323FB7CA7F6B}" type="datetimeFigureOut">
              <a:rPr lang="en-US" altLang="en-US"/>
              <a:pPr>
                <a:defRPr/>
              </a:pPr>
              <a:t>10/19/2017</a:t>
            </a:fld>
            <a:endParaRPr lang="en-US" altLang="en-US"/>
          </a:p>
        </p:txBody>
      </p:sp>
      <p:sp>
        <p:nvSpPr>
          <p:cNvPr id="23556" name="Rectangle 1028"/>
          <p:cNvSpPr>
            <a:spLocks noGrp="1" noChangeArrowheads="1"/>
          </p:cNvSpPr>
          <p:nvPr>
            <p:ph type="ftr" sz="quarter" idx="2"/>
          </p:nvPr>
        </p:nvSpPr>
        <p:spPr bwMode="auto">
          <a:xfrm>
            <a:off x="0" y="9121140"/>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defRPr sz="1300">
                <a:latin typeface="Arial" charset="0"/>
                <a:ea typeface="ＭＳ Ｐゴシック" charset="0"/>
                <a:cs typeface="ＭＳ Ｐゴシック" charset="0"/>
              </a:defRPr>
            </a:lvl1pPr>
          </a:lstStyle>
          <a:p>
            <a:pPr>
              <a:defRPr/>
            </a:pPr>
            <a:endParaRPr lang="en-US"/>
          </a:p>
        </p:txBody>
      </p:sp>
      <p:sp>
        <p:nvSpPr>
          <p:cNvPr id="23557" name="Rectangle 1029"/>
          <p:cNvSpPr>
            <a:spLocks noGrp="1" noChangeArrowheads="1"/>
          </p:cNvSpPr>
          <p:nvPr>
            <p:ph type="sldNum" sz="quarter" idx="3"/>
          </p:nvPr>
        </p:nvSpPr>
        <p:spPr bwMode="auto">
          <a:xfrm>
            <a:off x="4145280" y="9121140"/>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a:defRPr sz="1300"/>
            </a:lvl1pPr>
          </a:lstStyle>
          <a:p>
            <a:pPr>
              <a:defRPr/>
            </a:pPr>
            <a:fld id="{2597BEEF-668E-451D-A24C-8F6EAE6FA085}" type="slidenum">
              <a:rPr lang="en-US" altLang="en-US"/>
              <a:pPr>
                <a:defRPr/>
              </a:pPr>
              <a:t>‹#›</a:t>
            </a:fld>
            <a:endParaRPr lang="en-US" altLang="en-US"/>
          </a:p>
        </p:txBody>
      </p:sp>
    </p:spTree>
    <p:extLst>
      <p:ext uri="{BB962C8B-B14F-4D97-AF65-F5344CB8AC3E}">
        <p14:creationId xmlns:p14="http://schemas.microsoft.com/office/powerpoint/2010/main" val="39991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defRPr sz="1300">
                <a:latin typeface="Arial" charset="0"/>
                <a:ea typeface="ＭＳ Ｐゴシック" charset="0"/>
                <a:cs typeface="ＭＳ Ｐゴシック" charset="0"/>
              </a:defRPr>
            </a:lvl1pPr>
          </a:lstStyle>
          <a:p>
            <a:pPr>
              <a:defRPr/>
            </a:pPr>
            <a:endParaRPr lang="en-US"/>
          </a:p>
        </p:txBody>
      </p:sp>
      <p:sp>
        <p:nvSpPr>
          <p:cNvPr id="18435" name="Rectangle 1027"/>
          <p:cNvSpPr>
            <a:spLocks noGrp="1" noChangeArrowheads="1"/>
          </p:cNvSpPr>
          <p:nvPr>
            <p:ph type="dt" idx="1"/>
          </p:nvPr>
        </p:nvSpPr>
        <p:spPr bwMode="auto">
          <a:xfrm>
            <a:off x="4145280" y="0"/>
            <a:ext cx="3169920" cy="480060"/>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a:defRPr sz="1300">
                <a:ea typeface="ＭＳ Ｐゴシック" pitchFamily="34" charset="-128"/>
              </a:defRPr>
            </a:lvl1pPr>
          </a:lstStyle>
          <a:p>
            <a:pPr>
              <a:defRPr/>
            </a:pPr>
            <a:fld id="{DFD4BE7E-EDD1-46F2-91FE-803D2800D4BA}" type="datetimeFigureOut">
              <a:rPr lang="en-US" altLang="en-US"/>
              <a:pPr>
                <a:defRPr/>
              </a:pPr>
              <a:t>10/19/2017</a:t>
            </a:fld>
            <a:endParaRPr lang="en-US" altLang="en-US"/>
          </a:p>
        </p:txBody>
      </p:sp>
      <p:sp>
        <p:nvSpPr>
          <p:cNvPr id="2052" name="Rectangle 1028"/>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1029"/>
          <p:cNvSpPr>
            <a:spLocks noGrp="1" noChangeArrowheads="1"/>
          </p:cNvSpPr>
          <p:nvPr>
            <p:ph type="body" sz="quarter" idx="3"/>
          </p:nvPr>
        </p:nvSpPr>
        <p:spPr bwMode="auto">
          <a:xfrm>
            <a:off x="975360" y="4560570"/>
            <a:ext cx="5364480" cy="4320540"/>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1030"/>
          <p:cNvSpPr>
            <a:spLocks noGrp="1" noChangeArrowheads="1"/>
          </p:cNvSpPr>
          <p:nvPr>
            <p:ph type="ftr" sz="quarter" idx="4"/>
          </p:nvPr>
        </p:nvSpPr>
        <p:spPr bwMode="auto">
          <a:xfrm>
            <a:off x="0" y="9121140"/>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defRPr sz="1300">
                <a:latin typeface="Arial" charset="0"/>
                <a:ea typeface="ＭＳ Ｐゴシック" charset="0"/>
                <a:cs typeface="ＭＳ Ｐゴシック" charset="0"/>
              </a:defRPr>
            </a:lvl1pPr>
          </a:lstStyle>
          <a:p>
            <a:pPr>
              <a:defRPr/>
            </a:pPr>
            <a:endParaRPr lang="en-US"/>
          </a:p>
        </p:txBody>
      </p:sp>
      <p:sp>
        <p:nvSpPr>
          <p:cNvPr id="18439" name="Rectangle 1031"/>
          <p:cNvSpPr>
            <a:spLocks noGrp="1" noChangeArrowheads="1"/>
          </p:cNvSpPr>
          <p:nvPr>
            <p:ph type="sldNum" sz="quarter" idx="5"/>
          </p:nvPr>
        </p:nvSpPr>
        <p:spPr bwMode="auto">
          <a:xfrm>
            <a:off x="4145280" y="9121140"/>
            <a:ext cx="3169920" cy="480060"/>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a:defRPr sz="1300"/>
            </a:lvl1pPr>
          </a:lstStyle>
          <a:p>
            <a:pPr>
              <a:defRPr/>
            </a:pPr>
            <a:fld id="{45862592-83DC-4B03-AD07-88C5CA4309F2}" type="slidenum">
              <a:rPr lang="en-US" altLang="en-US"/>
              <a:pPr>
                <a:defRPr/>
              </a:pPr>
              <a:t>‹#›</a:t>
            </a:fld>
            <a:endParaRPr lang="en-US" altLang="en-US"/>
          </a:p>
        </p:txBody>
      </p:sp>
    </p:spTree>
    <p:extLst>
      <p:ext uri="{BB962C8B-B14F-4D97-AF65-F5344CB8AC3E}">
        <p14:creationId xmlns:p14="http://schemas.microsoft.com/office/powerpoint/2010/main" val="595716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Rot="1" noChangeAspect="1" noChangeArrowheads="1" noTextEdit="1"/>
          </p:cNvSpPr>
          <p:nvPr>
            <p:ph type="sldImg"/>
          </p:nvPr>
        </p:nvSpPr>
        <p:spPr>
          <a:ln/>
        </p:spPr>
      </p:sp>
      <p:sp>
        <p:nvSpPr>
          <p:cNvPr id="21507"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Rot="1" noChangeAspect="1" noChangeArrowheads="1" noTextEdit="1"/>
          </p:cNvSpPr>
          <p:nvPr>
            <p:ph type="sldImg"/>
          </p:nvPr>
        </p:nvSpPr>
        <p:spPr>
          <a:ln/>
        </p:spPr>
      </p:sp>
      <p:sp>
        <p:nvSpPr>
          <p:cNvPr id="7171"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Rot="1" noChangeAspect="1" noChangeArrowheads="1" noTextEdit="1"/>
          </p:cNvSpPr>
          <p:nvPr>
            <p:ph type="sldImg"/>
          </p:nvPr>
        </p:nvSpPr>
        <p:spPr>
          <a:ln/>
        </p:spPr>
      </p:sp>
      <p:sp>
        <p:nvSpPr>
          <p:cNvPr id="9219"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Rot="1" noChangeAspect="1" noChangeArrowheads="1" noTextEdit="1"/>
          </p:cNvSpPr>
          <p:nvPr>
            <p:ph type="sldImg"/>
          </p:nvPr>
        </p:nvSpPr>
        <p:spPr>
          <a:ln/>
        </p:spPr>
      </p:sp>
      <p:sp>
        <p:nvSpPr>
          <p:cNvPr id="11267"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Rot="1" noChangeAspect="1" noChangeArrowheads="1" noTextEdit="1"/>
          </p:cNvSpPr>
          <p:nvPr>
            <p:ph type="sldImg"/>
          </p:nvPr>
        </p:nvSpPr>
        <p:spPr>
          <a:ln/>
        </p:spPr>
      </p:sp>
      <p:sp>
        <p:nvSpPr>
          <p:cNvPr id="13315"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Rot="1" noChangeAspect="1" noChangeArrowheads="1" noTextEdit="1"/>
          </p:cNvSpPr>
          <p:nvPr>
            <p:ph type="sldImg"/>
          </p:nvPr>
        </p:nvSpPr>
        <p:spPr>
          <a:ln/>
        </p:spPr>
      </p:sp>
      <p:sp>
        <p:nvSpPr>
          <p:cNvPr id="1536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Rot="1" noChangeAspect="1" noChangeArrowheads="1" noTextEdit="1"/>
          </p:cNvSpPr>
          <p:nvPr>
            <p:ph type="sldImg"/>
          </p:nvPr>
        </p:nvSpPr>
        <p:spPr>
          <a:ln/>
        </p:spPr>
      </p:sp>
      <p:sp>
        <p:nvSpPr>
          <p:cNvPr id="19459"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F270BC-4C28-43C1-AF2C-65B2E6EC8779}" type="slidenum">
              <a:rPr lang="en-US" altLang="en-US"/>
              <a:pPr>
                <a:defRPr/>
              </a:pPr>
              <a:t>‹#›</a:t>
            </a:fld>
            <a:endParaRPr lang="en-US" altLang="en-US"/>
          </a:p>
        </p:txBody>
      </p:sp>
    </p:spTree>
    <p:extLst>
      <p:ext uri="{BB962C8B-B14F-4D97-AF65-F5344CB8AC3E}">
        <p14:creationId xmlns:p14="http://schemas.microsoft.com/office/powerpoint/2010/main" val="137327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04418E-88F7-4689-B8D8-17AE04A1FC70}" type="slidenum">
              <a:rPr lang="en-US" altLang="en-US"/>
              <a:pPr>
                <a:defRPr/>
              </a:pPr>
              <a:t>‹#›</a:t>
            </a:fld>
            <a:endParaRPr lang="en-US" altLang="en-US"/>
          </a:p>
        </p:txBody>
      </p:sp>
    </p:spTree>
    <p:extLst>
      <p:ext uri="{BB962C8B-B14F-4D97-AF65-F5344CB8AC3E}">
        <p14:creationId xmlns:p14="http://schemas.microsoft.com/office/powerpoint/2010/main" val="218751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49EDEF-C27E-433F-AACD-B93B8C488CDA}" type="slidenum">
              <a:rPr lang="en-US" altLang="en-US"/>
              <a:pPr>
                <a:defRPr/>
              </a:pPr>
              <a:t>‹#›</a:t>
            </a:fld>
            <a:endParaRPr lang="en-US" altLang="en-US"/>
          </a:p>
        </p:txBody>
      </p:sp>
    </p:spTree>
    <p:extLst>
      <p:ext uri="{BB962C8B-B14F-4D97-AF65-F5344CB8AC3E}">
        <p14:creationId xmlns:p14="http://schemas.microsoft.com/office/powerpoint/2010/main" val="149601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383DCF-5DB5-4CF0-9F04-D8CEC480A82C}" type="slidenum">
              <a:rPr lang="en-US" altLang="en-US"/>
              <a:pPr>
                <a:defRPr/>
              </a:pPr>
              <a:t>‹#›</a:t>
            </a:fld>
            <a:endParaRPr lang="en-US" altLang="en-US"/>
          </a:p>
        </p:txBody>
      </p:sp>
    </p:spTree>
    <p:extLst>
      <p:ext uri="{BB962C8B-B14F-4D97-AF65-F5344CB8AC3E}">
        <p14:creationId xmlns:p14="http://schemas.microsoft.com/office/powerpoint/2010/main" val="195622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3885D5-8432-4BA4-BB30-FAD807488E38}" type="slidenum">
              <a:rPr lang="en-US" altLang="en-US"/>
              <a:pPr>
                <a:defRPr/>
              </a:pPr>
              <a:t>‹#›</a:t>
            </a:fld>
            <a:endParaRPr lang="en-US" altLang="en-US"/>
          </a:p>
        </p:txBody>
      </p:sp>
    </p:spTree>
    <p:extLst>
      <p:ext uri="{BB962C8B-B14F-4D97-AF65-F5344CB8AC3E}">
        <p14:creationId xmlns:p14="http://schemas.microsoft.com/office/powerpoint/2010/main" val="70548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410DBE-510F-437D-B0CB-3E88016C01AE}" type="slidenum">
              <a:rPr lang="en-US" altLang="en-US"/>
              <a:pPr>
                <a:defRPr/>
              </a:pPr>
              <a:t>‹#›</a:t>
            </a:fld>
            <a:endParaRPr lang="en-US" altLang="en-US"/>
          </a:p>
        </p:txBody>
      </p:sp>
    </p:spTree>
    <p:extLst>
      <p:ext uri="{BB962C8B-B14F-4D97-AF65-F5344CB8AC3E}">
        <p14:creationId xmlns:p14="http://schemas.microsoft.com/office/powerpoint/2010/main" val="244694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7FCC80-43AF-44A7-A0D0-16DBBC801F2B}" type="slidenum">
              <a:rPr lang="en-US" altLang="en-US"/>
              <a:pPr>
                <a:defRPr/>
              </a:pPr>
              <a:t>‹#›</a:t>
            </a:fld>
            <a:endParaRPr lang="en-US" altLang="en-US"/>
          </a:p>
        </p:txBody>
      </p:sp>
    </p:spTree>
    <p:extLst>
      <p:ext uri="{BB962C8B-B14F-4D97-AF65-F5344CB8AC3E}">
        <p14:creationId xmlns:p14="http://schemas.microsoft.com/office/powerpoint/2010/main" val="297462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15A4F9-54FF-4647-9185-95ADE34F0388}" type="slidenum">
              <a:rPr lang="en-US" altLang="en-US"/>
              <a:pPr>
                <a:defRPr/>
              </a:pPr>
              <a:t>‹#›</a:t>
            </a:fld>
            <a:endParaRPr lang="en-US" altLang="en-US"/>
          </a:p>
        </p:txBody>
      </p:sp>
    </p:spTree>
    <p:extLst>
      <p:ext uri="{BB962C8B-B14F-4D97-AF65-F5344CB8AC3E}">
        <p14:creationId xmlns:p14="http://schemas.microsoft.com/office/powerpoint/2010/main" val="331462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365880-6E1A-4226-8987-2CEE52BC68A0}" type="slidenum">
              <a:rPr lang="en-US" altLang="en-US"/>
              <a:pPr>
                <a:defRPr/>
              </a:pPr>
              <a:t>‹#›</a:t>
            </a:fld>
            <a:endParaRPr lang="en-US" altLang="en-US"/>
          </a:p>
        </p:txBody>
      </p:sp>
    </p:spTree>
    <p:extLst>
      <p:ext uri="{BB962C8B-B14F-4D97-AF65-F5344CB8AC3E}">
        <p14:creationId xmlns:p14="http://schemas.microsoft.com/office/powerpoint/2010/main" val="3485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4E0223-59DE-47A6-A1FD-B7936733C4E6}" type="slidenum">
              <a:rPr lang="en-US" altLang="en-US"/>
              <a:pPr>
                <a:defRPr/>
              </a:pPr>
              <a:t>‹#›</a:t>
            </a:fld>
            <a:endParaRPr lang="en-US" altLang="en-US"/>
          </a:p>
        </p:txBody>
      </p:sp>
    </p:spTree>
    <p:extLst>
      <p:ext uri="{BB962C8B-B14F-4D97-AF65-F5344CB8AC3E}">
        <p14:creationId xmlns:p14="http://schemas.microsoft.com/office/powerpoint/2010/main" val="205678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8D5403-5209-455A-B896-0AED4034EA7F}" type="slidenum">
              <a:rPr lang="en-US" altLang="en-US"/>
              <a:pPr>
                <a:defRPr/>
              </a:pPr>
              <a:t>‹#›</a:t>
            </a:fld>
            <a:endParaRPr lang="en-US" altLang="en-US"/>
          </a:p>
        </p:txBody>
      </p:sp>
    </p:spTree>
    <p:extLst>
      <p:ext uri="{BB962C8B-B14F-4D97-AF65-F5344CB8AC3E}">
        <p14:creationId xmlns:p14="http://schemas.microsoft.com/office/powerpoint/2010/main" val="229287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vl1pPr>
          </a:lstStyle>
          <a:p>
            <a:pPr>
              <a:defRPr/>
            </a:pPr>
            <a:fld id="{B1BB96A0-91B0-4BA5-812F-F3D93968A2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152400"/>
            <a:ext cx="8534400" cy="2743200"/>
          </a:xfrm>
          <a:solidFill>
            <a:srgbClr val="BEE0C0"/>
          </a:solidFill>
          <a:ln w="19050">
            <a:solidFill>
              <a:schemeClr val="tx1"/>
            </a:solidFill>
            <a:miter lim="800000"/>
            <a:headEnd/>
            <a:tailEnd/>
          </a:ln>
          <a:effectLst>
            <a:outerShdw dist="35921" dir="2700000" algn="ctr" rotWithShape="0">
              <a:srgbClr val="808080"/>
            </a:outerShdw>
          </a:effectLst>
        </p:spPr>
        <p:txBody>
          <a:bodyPr anchor="t"/>
          <a:lstStyle/>
          <a:p>
            <a:pPr algn="l" eaLnBrk="1" hangingPunct="1"/>
            <a:r>
              <a:rPr lang="en-US" altLang="en-US" sz="4000" b="1" u="sng" smtClean="0"/>
              <a:t>Focus Question</a:t>
            </a:r>
            <a:r>
              <a:rPr lang="en-US" altLang="en-US" sz="4000" b="1" smtClean="0"/>
              <a:t>:</a:t>
            </a:r>
            <a:br>
              <a:rPr lang="en-US" altLang="en-US" sz="4000" b="1" smtClean="0"/>
            </a:br>
            <a:r>
              <a:rPr lang="en-US" altLang="en-US" sz="4000" smtClean="0"/>
              <a:t>After defeating the British in the Revolution, what kind of government did American leaders create?</a:t>
            </a:r>
          </a:p>
        </p:txBody>
      </p:sp>
      <p:sp>
        <p:nvSpPr>
          <p:cNvPr id="4099" name="Rectangle 3"/>
          <p:cNvSpPr>
            <a:spLocks noGrp="1" noChangeArrowheads="1"/>
          </p:cNvSpPr>
          <p:nvPr>
            <p:ph type="subTitle" idx="1"/>
          </p:nvPr>
        </p:nvSpPr>
        <p:spPr>
          <a:xfrm>
            <a:off x="533400" y="2743200"/>
            <a:ext cx="8382000" cy="2133600"/>
          </a:xfrm>
          <a:solidFill>
            <a:srgbClr val="AABCD6"/>
          </a:solidFill>
          <a:ln w="19050">
            <a:solidFill>
              <a:schemeClr val="tx1"/>
            </a:solidFill>
            <a:miter lim="800000"/>
            <a:headEnd/>
            <a:tailEnd/>
          </a:ln>
          <a:effectLst>
            <a:outerShdw dist="35921" dir="2700000" algn="ctr" rotWithShape="0">
              <a:srgbClr val="808080"/>
            </a:outerShdw>
          </a:effectLst>
        </p:spPr>
        <p:txBody>
          <a:bodyPr/>
          <a:lstStyle/>
          <a:p>
            <a:pPr algn="l" eaLnBrk="1" hangingPunct="1"/>
            <a:r>
              <a:rPr lang="en-US" altLang="en-US" sz="4000" b="1" u="sng" smtClean="0"/>
              <a:t>Do Now</a:t>
            </a:r>
            <a:r>
              <a:rPr lang="en-US" altLang="en-US" sz="4000" b="1" smtClean="0"/>
              <a:t>:</a:t>
            </a:r>
          </a:p>
          <a:p>
            <a:pPr algn="l" eaLnBrk="1" hangingPunct="1"/>
            <a:r>
              <a:rPr lang="en-US" altLang="en-US" sz="4000" smtClean="0"/>
              <a:t>Which is a bigger threat to freedom – </a:t>
            </a:r>
            <a:r>
              <a:rPr lang="en-US" altLang="en-US" sz="4000" b="1" smtClean="0"/>
              <a:t>monarchy</a:t>
            </a:r>
            <a:r>
              <a:rPr lang="en-US" altLang="en-US" sz="4000" smtClean="0"/>
              <a:t> or </a:t>
            </a:r>
            <a:r>
              <a:rPr lang="en-US" altLang="en-US" sz="4000" b="1" smtClean="0"/>
              <a:t>anarchy</a:t>
            </a:r>
            <a:r>
              <a:rPr lang="en-US" altLang="en-US" sz="4000" smtClean="0"/>
              <a:t>?</a:t>
            </a:r>
          </a:p>
        </p:txBody>
      </p:sp>
      <p:sp>
        <p:nvSpPr>
          <p:cNvPr id="4100" name="Rectangular Callout 1"/>
          <p:cNvSpPr>
            <a:spLocks noChangeArrowheads="1"/>
          </p:cNvSpPr>
          <p:nvPr/>
        </p:nvSpPr>
        <p:spPr bwMode="auto">
          <a:xfrm>
            <a:off x="990600" y="5334000"/>
            <a:ext cx="1981200" cy="914400"/>
          </a:xfrm>
          <a:prstGeom prst="wedgeRectCallout">
            <a:avLst>
              <a:gd name="adj1" fmla="val -14199"/>
              <a:gd name="adj2" fmla="val -112037"/>
            </a:avLst>
          </a:prstGeom>
          <a:solidFill>
            <a:srgbClr val="FCA2A4"/>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2400"/>
              <a:t>A nation with </a:t>
            </a:r>
            <a:r>
              <a:rPr lang="en-US" altLang="en-US" sz="2400" b="1" u="sng"/>
              <a:t>one</a:t>
            </a:r>
            <a:r>
              <a:rPr lang="en-US" altLang="en-US" sz="2400" b="1"/>
              <a:t> </a:t>
            </a:r>
            <a:r>
              <a:rPr lang="en-US" altLang="en-US" sz="2400"/>
              <a:t>ruler.</a:t>
            </a:r>
          </a:p>
        </p:txBody>
      </p:sp>
      <p:sp>
        <p:nvSpPr>
          <p:cNvPr id="4101" name="Rectangular Callout 4"/>
          <p:cNvSpPr>
            <a:spLocks noChangeArrowheads="1"/>
          </p:cNvSpPr>
          <p:nvPr/>
        </p:nvSpPr>
        <p:spPr bwMode="auto">
          <a:xfrm>
            <a:off x="4876800" y="5257800"/>
            <a:ext cx="1981200" cy="914400"/>
          </a:xfrm>
          <a:prstGeom prst="wedgeRectCallout">
            <a:avLst>
              <a:gd name="adj1" fmla="val -54005"/>
              <a:gd name="adj2" fmla="val -109537"/>
            </a:avLst>
          </a:prstGeom>
          <a:solidFill>
            <a:srgbClr val="FCA2A4"/>
          </a:soli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2400"/>
              <a:t>A nation with </a:t>
            </a:r>
            <a:r>
              <a:rPr lang="en-US" altLang="en-US" sz="2400" b="1" u="sng"/>
              <a:t>no</a:t>
            </a:r>
            <a:r>
              <a:rPr lang="en-US" altLang="en-US" sz="2400" b="1"/>
              <a:t> </a:t>
            </a:r>
            <a:r>
              <a:rPr lang="en-US" altLang="en-US" sz="2400"/>
              <a:t>ruler.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36513" y="152400"/>
            <a:ext cx="9144000" cy="838200"/>
          </a:xfrm>
          <a:solidFill>
            <a:srgbClr val="B8D4E6"/>
          </a:solidFill>
        </p:spPr>
        <p:txBody>
          <a:bodyPr/>
          <a:lstStyle/>
          <a:p>
            <a:pPr eaLnBrk="1" hangingPunct="1"/>
            <a:r>
              <a:rPr lang="en-US" altLang="en-US" sz="3500" u="sng" smtClean="0">
                <a:latin typeface="Arial Bold" panose="020B0704020202020204" pitchFamily="34" charset="0"/>
              </a:rPr>
              <a:t>Articles of Confederation EXIT TICKET</a:t>
            </a:r>
            <a:endParaRPr lang="en-US" altLang="en-US" sz="3500" u="sng" smtClean="0"/>
          </a:p>
        </p:txBody>
      </p:sp>
      <p:sp>
        <p:nvSpPr>
          <p:cNvPr id="20483" name="Rectangle 3"/>
          <p:cNvSpPr>
            <a:spLocks noGrp="1" noChangeArrowheads="1"/>
          </p:cNvSpPr>
          <p:nvPr>
            <p:ph type="body" idx="4294967295"/>
          </p:nvPr>
        </p:nvSpPr>
        <p:spPr>
          <a:xfrm>
            <a:off x="152400" y="1143000"/>
            <a:ext cx="8991600" cy="4648200"/>
          </a:xfrm>
        </p:spPr>
        <p:txBody>
          <a:bodyPr/>
          <a:lstStyle/>
          <a:p>
            <a:pPr marL="0" indent="0" eaLnBrk="1" hangingPunct="1">
              <a:buFontTx/>
              <a:buNone/>
            </a:pPr>
            <a:r>
              <a:rPr lang="en-US" altLang="en-US" sz="2800" b="1" smtClean="0"/>
              <a:t>Directions</a:t>
            </a:r>
            <a:r>
              <a:rPr lang="en-US" altLang="en-US" sz="2800" smtClean="0"/>
              <a:t>: </a:t>
            </a:r>
            <a:r>
              <a:rPr lang="en-US" altLang="en-US" sz="2800" i="1" smtClean="0"/>
              <a:t>Write notes that answer the question words for the kernel. Then, expand the sentence kernel including your notes.  </a:t>
            </a:r>
          </a:p>
          <a:p>
            <a:pPr marL="0" indent="0" eaLnBrk="1" hangingPunct="1">
              <a:buFontTx/>
              <a:buNone/>
            </a:pPr>
            <a:endParaRPr lang="en-US" altLang="en-US" sz="1200" i="1" smtClean="0"/>
          </a:p>
          <a:p>
            <a:pPr marL="0" indent="0" eaLnBrk="1" hangingPunct="1">
              <a:buFontTx/>
              <a:buNone/>
            </a:pPr>
            <a:r>
              <a:rPr lang="en-US" altLang="en-US" sz="2800" b="1" smtClean="0"/>
              <a:t>Kernel: </a:t>
            </a:r>
            <a:r>
              <a:rPr lang="en-US" altLang="en-US" sz="3000" u="sng" smtClean="0"/>
              <a:t>They</a:t>
            </a:r>
            <a:r>
              <a:rPr lang="en-US" altLang="en-US" sz="3000" smtClean="0"/>
              <a:t> created a weak </a:t>
            </a:r>
            <a:r>
              <a:rPr lang="en-US" altLang="en-US" sz="3000" u="sng" smtClean="0"/>
              <a:t>one.</a:t>
            </a:r>
            <a:endParaRPr lang="en-US" altLang="en-US" sz="3000" smtClean="0"/>
          </a:p>
          <a:p>
            <a:pPr marL="0" indent="0" eaLnBrk="1" hangingPunct="1">
              <a:buFontTx/>
              <a:buNone/>
            </a:pPr>
            <a:r>
              <a:rPr lang="en-US" altLang="en-US" sz="2800" smtClean="0"/>
              <a:t>Who?………………………………………….</a:t>
            </a:r>
          </a:p>
          <a:p>
            <a:pPr marL="0" indent="0" eaLnBrk="1" hangingPunct="1">
              <a:buFontTx/>
              <a:buNone/>
            </a:pPr>
            <a:r>
              <a:rPr lang="en-US" altLang="en-US" sz="2800" smtClean="0"/>
              <a:t>What?............................................................</a:t>
            </a:r>
          </a:p>
          <a:p>
            <a:pPr marL="0" indent="0" eaLnBrk="1" hangingPunct="1">
              <a:buFontTx/>
              <a:buNone/>
            </a:pPr>
            <a:r>
              <a:rPr lang="en-US" altLang="en-US" sz="2800" smtClean="0"/>
              <a:t>When?.........................................................</a:t>
            </a:r>
          </a:p>
          <a:p>
            <a:pPr marL="0" indent="0" eaLnBrk="1" hangingPunct="1">
              <a:buFontTx/>
              <a:buNone/>
            </a:pPr>
            <a:r>
              <a:rPr lang="en-US" altLang="en-US" sz="2800" smtClean="0"/>
              <a:t>Why? ………………………………………….</a:t>
            </a:r>
          </a:p>
          <a:p>
            <a:pPr marL="0" indent="0" eaLnBrk="1" hangingPunct="1">
              <a:buFontTx/>
              <a:buNone/>
            </a:pPr>
            <a:endParaRPr lang="en-US" altLang="en-US" sz="1200" smtClean="0"/>
          </a:p>
          <a:p>
            <a:pPr marL="0" indent="0" eaLnBrk="1" hangingPunct="1">
              <a:buFontTx/>
              <a:buNone/>
            </a:pPr>
            <a:r>
              <a:rPr lang="en-US" altLang="en-US" sz="2800" b="1" smtClean="0"/>
              <a:t>Expanded Sentence</a:t>
            </a:r>
            <a:r>
              <a:rPr lang="en-US" altLang="en-US" sz="2800" smtClean="0"/>
              <a:t>:_______________________________________________________________________________</a:t>
            </a:r>
          </a:p>
          <a:p>
            <a:pPr marL="0" indent="0" eaLnBrk="1" hangingPunct="1">
              <a:buFontTx/>
              <a:buNone/>
            </a:pPr>
            <a:endParaRPr lang="en-US" altLang="en-US" sz="2800" smtClean="0"/>
          </a:p>
          <a:p>
            <a:pPr marL="0" indent="0" eaLnBrk="1" hangingPunct="1">
              <a:buFontTx/>
              <a:buNone/>
            </a:pPr>
            <a:endParaRPr lang="en-US" alt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152400"/>
            <a:ext cx="8534400" cy="2743200"/>
          </a:xfrm>
          <a:solidFill>
            <a:srgbClr val="BEE0C0"/>
          </a:solidFill>
          <a:ln w="19050">
            <a:solidFill>
              <a:schemeClr val="tx1"/>
            </a:solidFill>
            <a:miter lim="800000"/>
            <a:headEnd/>
            <a:tailEnd/>
          </a:ln>
          <a:effectLst>
            <a:outerShdw dist="35921" dir="2700000" algn="ctr" rotWithShape="0">
              <a:srgbClr val="808080"/>
            </a:outerShdw>
          </a:effectLst>
        </p:spPr>
        <p:txBody>
          <a:bodyPr anchor="t"/>
          <a:lstStyle/>
          <a:p>
            <a:pPr algn="l" eaLnBrk="1" hangingPunct="1"/>
            <a:r>
              <a:rPr lang="en-US" altLang="en-US" sz="4000" b="1" u="sng" smtClean="0"/>
              <a:t>Focus Question</a:t>
            </a:r>
            <a:r>
              <a:rPr lang="en-US" altLang="en-US" sz="4000" b="1" smtClean="0"/>
              <a:t>:</a:t>
            </a:r>
            <a:br>
              <a:rPr lang="en-US" altLang="en-US" sz="4000" b="1" smtClean="0"/>
            </a:br>
            <a:r>
              <a:rPr lang="en-US" altLang="en-US" sz="4000" smtClean="0"/>
              <a:t>After defeating the British in the Revolution, what kind of government did American leaders create?</a:t>
            </a:r>
          </a:p>
        </p:txBody>
      </p:sp>
      <p:sp>
        <p:nvSpPr>
          <p:cNvPr id="4099" name="Rectangle 3"/>
          <p:cNvSpPr>
            <a:spLocks noGrp="1" noChangeArrowheads="1"/>
          </p:cNvSpPr>
          <p:nvPr>
            <p:ph type="subTitle" idx="1"/>
          </p:nvPr>
        </p:nvSpPr>
        <p:spPr>
          <a:xfrm>
            <a:off x="533400" y="2743200"/>
            <a:ext cx="8382000" cy="3276600"/>
          </a:xfrm>
          <a:solidFill>
            <a:srgbClr val="AABCD6"/>
          </a:solidFill>
          <a:ln w="19050">
            <a:solidFill>
              <a:schemeClr val="tx1"/>
            </a:solidFill>
            <a:miter lim="800000"/>
            <a:headEnd/>
            <a:tailEnd/>
          </a:ln>
          <a:effectLst>
            <a:outerShdw dist="35921" dir="2700000" algn="ctr" rotWithShape="0">
              <a:srgbClr val="808080"/>
            </a:outerShdw>
          </a:effectLst>
        </p:spPr>
        <p:txBody>
          <a:bodyPr/>
          <a:lstStyle/>
          <a:p>
            <a:pPr algn="l" eaLnBrk="1" hangingPunct="1"/>
            <a:r>
              <a:rPr lang="en-US" altLang="en-US" sz="4000" b="1" u="sng" dirty="0" smtClean="0"/>
              <a:t>Homework</a:t>
            </a:r>
            <a:r>
              <a:rPr lang="en-US" altLang="en-US" sz="4000" b="1" dirty="0" smtClean="0"/>
              <a:t>:</a:t>
            </a:r>
          </a:p>
          <a:p>
            <a:pPr algn="l" eaLnBrk="1" hangingPunct="1"/>
            <a:r>
              <a:rPr lang="en-US" altLang="en-US" sz="4000" dirty="0" smtClean="0"/>
              <a:t>p</a:t>
            </a:r>
            <a:r>
              <a:rPr lang="en-US" altLang="en-US" sz="4000" dirty="0" smtClean="0"/>
              <a:t>. 2, </a:t>
            </a:r>
            <a:r>
              <a:rPr lang="en-US" altLang="en-US" sz="4000" dirty="0" smtClean="0"/>
              <a:t>3 &amp;</a:t>
            </a:r>
          </a:p>
          <a:p>
            <a:pPr algn="l" eaLnBrk="1" hangingPunct="1"/>
            <a:r>
              <a:rPr lang="en-US" altLang="en-US" sz="4000" dirty="0" smtClean="0"/>
              <a:t>Read &amp; Highlight p. 20 &amp; answer questions on p. 21 in packet.</a:t>
            </a:r>
          </a:p>
        </p:txBody>
      </p:sp>
    </p:spTree>
    <p:extLst>
      <p:ext uri="{BB962C8B-B14F-4D97-AF65-F5344CB8AC3E}">
        <p14:creationId xmlns:p14="http://schemas.microsoft.com/office/powerpoint/2010/main" val="65616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 y="76200"/>
            <a:ext cx="9067800" cy="762000"/>
          </a:xfrm>
        </p:spPr>
        <p:txBody>
          <a:bodyPr/>
          <a:lstStyle/>
          <a:p>
            <a:pPr algn="l" eaLnBrk="1" hangingPunct="1"/>
            <a:r>
              <a:rPr lang="en-US" altLang="en-US" sz="2400" smtClean="0">
                <a:solidFill>
                  <a:srgbClr val="951914"/>
                </a:solidFill>
                <a:latin typeface="Arial Narrow Bold" panose="020B0706020202030204" pitchFamily="34" charset="0"/>
              </a:rPr>
              <a:t>You are a citizen of the new American nation. What kind of national government do you want to create? Begin with the chart below:</a:t>
            </a:r>
            <a:endParaRPr lang="en-US" altLang="en-US" sz="2400" smtClean="0">
              <a:solidFill>
                <a:srgbClr val="C00000"/>
              </a:solidFill>
              <a:latin typeface="Arial Bold" panose="020B0704020202020204" pitchFamily="34" charset="0"/>
            </a:endParaRPr>
          </a:p>
        </p:txBody>
      </p:sp>
      <p:graphicFrame>
        <p:nvGraphicFramePr>
          <p:cNvPr id="3093" name="Group 21"/>
          <p:cNvGraphicFramePr>
            <a:graphicFrameLocks noGrp="1"/>
          </p:cNvGraphicFramePr>
          <p:nvPr/>
        </p:nvGraphicFramePr>
        <p:xfrm>
          <a:off x="304800" y="1192213"/>
          <a:ext cx="8534400" cy="5513388"/>
        </p:xfrm>
        <a:graphic>
          <a:graphicData uri="http://schemas.openxmlformats.org/drawingml/2006/table">
            <a:tbl>
              <a:tblPr/>
              <a:tblGrid>
                <a:gridCol w="1295400">
                  <a:extLst>
                    <a:ext uri="{9D8B030D-6E8A-4147-A177-3AD203B41FA5}">
                      <a16:colId xmlns:a16="http://schemas.microsoft.com/office/drawing/2014/main" xmlns="" val="20000"/>
                    </a:ext>
                  </a:extLst>
                </a:gridCol>
                <a:gridCol w="3597275">
                  <a:extLst>
                    <a:ext uri="{9D8B030D-6E8A-4147-A177-3AD203B41FA5}">
                      <a16:colId xmlns:a16="http://schemas.microsoft.com/office/drawing/2014/main" xmlns="" val="20001"/>
                    </a:ext>
                  </a:extLst>
                </a:gridCol>
                <a:gridCol w="3641725">
                  <a:extLst>
                    <a:ext uri="{9D8B030D-6E8A-4147-A177-3AD203B41FA5}">
                      <a16:colId xmlns:a16="http://schemas.microsoft.com/office/drawing/2014/main" xmlns="" val="20002"/>
                    </a:ext>
                  </a:extLst>
                </a:gridCol>
              </a:tblGrid>
              <a:tr h="1189038">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Comic Sans MS" pitchFamily="66" charset="0"/>
                        <a:ea typeface="ＭＳ Ｐゴシック" pitchFamily="34" charset="-128"/>
                      </a:endParaRPr>
                    </a:p>
                  </a:txBody>
                  <a:tcPr marT="45723" marB="4572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5959"/>
                    </a:solid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Comic Sans MS" pitchFamily="66" charset="0"/>
                          <a:ea typeface="ＭＳ Ｐゴシック" pitchFamily="34" charset="-128"/>
                        </a:rPr>
                        <a:t>Would be GOOD for the new nation because…</a:t>
                      </a:r>
                    </a:p>
                  </a:txBody>
                  <a:tcPr marT="45723" marB="4572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Comic Sans MS" pitchFamily="66" charset="0"/>
                          <a:ea typeface="ＭＳ Ｐゴシック" pitchFamily="34" charset="-128"/>
                        </a:rPr>
                        <a:t>Would be BAD for the new nation because…</a:t>
                      </a:r>
                    </a:p>
                  </a:txBody>
                  <a:tcPr marT="45723" marB="4572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xmlns="" val="10000"/>
                  </a:ext>
                </a:extLst>
              </a:tr>
              <a:tr h="2162175">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Comic Sans MS" pitchFamily="66" charset="0"/>
                          <a:ea typeface="ＭＳ Ｐゴシック" pitchFamily="34" charset="-128"/>
                        </a:rPr>
                        <a:t>A STRONG Gov</a:t>
                      </a:r>
                      <a:r>
                        <a:rPr kumimoji="0" lang="ja-JP" altLang="en-US" sz="2000" b="1" i="0" u="none" strike="noStrike" cap="none" normalizeH="0" baseline="0" smtClean="0">
                          <a:ln>
                            <a:noFill/>
                          </a:ln>
                          <a:solidFill>
                            <a:schemeClr val="tx1"/>
                          </a:solidFill>
                          <a:effectLst/>
                          <a:latin typeface="Comic Sans MS" pitchFamily="66" charset="0"/>
                          <a:ea typeface="ＭＳ Ｐゴシック" pitchFamily="34" charset="-128"/>
                        </a:rPr>
                        <a:t>’</a:t>
                      </a:r>
                      <a:r>
                        <a:rPr kumimoji="0" lang="en-US" altLang="ja-JP" sz="2000" b="1" i="0" u="none" strike="noStrike" cap="none" normalizeH="0" baseline="0" smtClean="0">
                          <a:ln>
                            <a:noFill/>
                          </a:ln>
                          <a:solidFill>
                            <a:schemeClr val="tx1"/>
                          </a:solidFill>
                          <a:effectLst/>
                          <a:latin typeface="Comic Sans MS" pitchFamily="66" charset="0"/>
                          <a:ea typeface="ＭＳ Ｐゴシック" pitchFamily="34" charset="-128"/>
                        </a:rPr>
                        <a:t>t</a:t>
                      </a:r>
                      <a:endParaRPr kumimoji="0" lang="en-US" altLang="en-US" sz="2000" b="1" i="0" u="none" strike="noStrike" cap="none" normalizeH="0" baseline="0" smtClean="0">
                        <a:ln>
                          <a:noFill/>
                        </a:ln>
                        <a:solidFill>
                          <a:schemeClr val="tx1"/>
                        </a:solidFill>
                        <a:effectLst/>
                        <a:latin typeface="Comic Sans MS" pitchFamily="66" charset="0"/>
                        <a:ea typeface="ＭＳ Ｐゴシック" pitchFamily="34"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162175">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Comic Sans MS" pitchFamily="66" charset="0"/>
                          <a:ea typeface="ＭＳ Ｐゴシック" pitchFamily="34" charset="-128"/>
                        </a:rPr>
                        <a:t>A WEAK Gov</a:t>
                      </a:r>
                      <a:r>
                        <a:rPr kumimoji="0" lang="ja-JP" altLang="en-US" sz="2000" b="1" i="0" u="none" strike="noStrike" cap="none" normalizeH="0" baseline="0" smtClean="0">
                          <a:ln>
                            <a:noFill/>
                          </a:ln>
                          <a:solidFill>
                            <a:schemeClr val="tx1"/>
                          </a:solidFill>
                          <a:effectLst/>
                          <a:latin typeface="Comic Sans MS" pitchFamily="66" charset="0"/>
                          <a:ea typeface="ＭＳ Ｐゴシック" pitchFamily="34" charset="-128"/>
                        </a:rPr>
                        <a:t>’</a:t>
                      </a:r>
                      <a:r>
                        <a:rPr kumimoji="0" lang="en-US" altLang="ja-JP" sz="2000" b="1" i="0" u="none" strike="noStrike" cap="none" normalizeH="0" baseline="0" smtClean="0">
                          <a:ln>
                            <a:noFill/>
                          </a:ln>
                          <a:solidFill>
                            <a:schemeClr val="tx1"/>
                          </a:solidFill>
                          <a:effectLst/>
                          <a:latin typeface="Comic Sans MS" pitchFamily="66" charset="0"/>
                          <a:ea typeface="ＭＳ Ｐゴシック" pitchFamily="34" charset="-128"/>
                        </a:rPr>
                        <a:t>t</a:t>
                      </a:r>
                      <a:endParaRPr kumimoji="0" lang="en-US" altLang="en-US" sz="2000" b="1" i="0" u="none" strike="noStrike" cap="none" normalizeH="0" baseline="0" smtClean="0">
                        <a:ln>
                          <a:noFill/>
                        </a:ln>
                        <a:solidFill>
                          <a:schemeClr val="tx1"/>
                        </a:solidFill>
                        <a:effectLst/>
                        <a:latin typeface="Comic Sans MS" pitchFamily="66" charset="0"/>
                        <a:ea typeface="ＭＳ Ｐゴシック" pitchFamily="34" charset="-128"/>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8194" name="Picture 2" descr="Articles of Confederation (1777)"/>
          <p:cNvPicPr>
            <a:picLocks noChangeAspect="1" noChangeArrowheads="1"/>
          </p:cNvPicPr>
          <p:nvPr/>
        </p:nvPicPr>
        <p:blipFill>
          <a:blip r:embed="rId4">
            <a:extLst>
              <a:ext uri="{28A0092B-C50C-407E-A947-70E740481C1C}">
                <a14:useLocalDpi xmlns:a14="http://schemas.microsoft.com/office/drawing/2010/main" val="0"/>
              </a:ext>
            </a:extLst>
          </a:blip>
          <a:srcRect l="6290" t="3162" r="4659" b="75562"/>
          <a:stretch>
            <a:fillRect/>
          </a:stretch>
        </p:blipFill>
        <p:spPr bwMode="auto">
          <a:xfrm>
            <a:off x="228600" y="1658938"/>
            <a:ext cx="8632825" cy="36750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195" name="Rectangle 2"/>
          <p:cNvSpPr>
            <a:spLocks noChangeArrowheads="1"/>
          </p:cNvSpPr>
          <p:nvPr/>
        </p:nvSpPr>
        <p:spPr bwMode="auto">
          <a:xfrm>
            <a:off x="314325" y="5486400"/>
            <a:ext cx="8448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2400"/>
              <a:t>To all to whom these Presents shall come, we the undersigned Delegates of the States affixed to our Names send greeting…</a:t>
            </a:r>
          </a:p>
        </p:txBody>
      </p:sp>
      <p:sp>
        <p:nvSpPr>
          <p:cNvPr id="8196" name="Rectangle 2"/>
          <p:cNvSpPr txBox="1">
            <a:spLocks noChangeArrowheads="1"/>
          </p:cNvSpPr>
          <p:nvPr/>
        </p:nvSpPr>
        <p:spPr bwMode="auto">
          <a:xfrm>
            <a:off x="685800" y="76200"/>
            <a:ext cx="7772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4000" u="sng">
                <a:solidFill>
                  <a:schemeClr val="tx2"/>
                </a:solidFill>
                <a:latin typeface="Arial Bold" panose="020B0704020202020204" pitchFamily="34" charset="0"/>
              </a:rPr>
              <a:t>The Articles of Confederation</a:t>
            </a:r>
            <a:endParaRPr lang="en-US" altLang="en-US" sz="4400" u="sng">
              <a:solidFill>
                <a:schemeClr val="tx2"/>
              </a:solidFill>
            </a:endParaRPr>
          </a:p>
        </p:txBody>
      </p:sp>
      <p:sp>
        <p:nvSpPr>
          <p:cNvPr id="8197" name="TextBox 3"/>
          <p:cNvSpPr txBox="1">
            <a:spLocks noChangeArrowheads="1"/>
          </p:cNvSpPr>
          <p:nvPr/>
        </p:nvSpPr>
        <p:spPr bwMode="auto">
          <a:xfrm>
            <a:off x="314325" y="762000"/>
            <a:ext cx="81407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2400"/>
              <a:t>The first constitution of the United Stated of America, 1777 </a:t>
            </a:r>
          </a:p>
          <a:p>
            <a:pPr>
              <a:spcBef>
                <a:spcPct val="0"/>
              </a:spcBef>
              <a:buFontTx/>
              <a:buNone/>
            </a:pPr>
            <a:r>
              <a:rPr lang="en-US" altLang="en-US" sz="2400"/>
              <a:t>(ratified 1781)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81000" y="152400"/>
            <a:ext cx="8763000" cy="838200"/>
          </a:xfrm>
        </p:spPr>
        <p:txBody>
          <a:bodyPr/>
          <a:lstStyle/>
          <a:p>
            <a:pPr algn="l" eaLnBrk="1" hangingPunct="1"/>
            <a:r>
              <a:rPr lang="en-US" altLang="en-US" sz="3200" b="1" u="sng" smtClean="0">
                <a:latin typeface="Arial Narrow Bold" panose="020B0706020202030204" pitchFamily="34" charset="0"/>
              </a:rPr>
              <a:t>The Articles of Confederation - </a:t>
            </a:r>
            <a:r>
              <a:rPr lang="en-US" altLang="en-US" sz="3200" b="1" i="1" u="sng" smtClean="0">
                <a:solidFill>
                  <a:schemeClr val="tx1"/>
                </a:solidFill>
                <a:latin typeface="Arial Narrow Bold" panose="020B0706020202030204" pitchFamily="34" charset="0"/>
              </a:rPr>
              <a:t>Opening statement</a:t>
            </a:r>
            <a:br>
              <a:rPr lang="en-US" altLang="en-US" sz="3200" b="1" i="1" u="sng" smtClean="0">
                <a:solidFill>
                  <a:schemeClr val="tx1"/>
                </a:solidFill>
                <a:latin typeface="Arial Narrow Bold" panose="020B0706020202030204" pitchFamily="34" charset="0"/>
              </a:rPr>
            </a:br>
            <a:endParaRPr lang="en-US" altLang="en-US" sz="2800" b="1" i="1" smtClean="0">
              <a:solidFill>
                <a:schemeClr val="tx1"/>
              </a:solidFill>
            </a:endParaRPr>
          </a:p>
        </p:txBody>
      </p:sp>
      <p:graphicFrame>
        <p:nvGraphicFramePr>
          <p:cNvPr id="5142" name="Group 22"/>
          <p:cNvGraphicFramePr>
            <a:graphicFrameLocks noGrp="1"/>
          </p:cNvGraphicFramePr>
          <p:nvPr/>
        </p:nvGraphicFramePr>
        <p:xfrm>
          <a:off x="457200" y="685800"/>
          <a:ext cx="8329613" cy="5934658"/>
        </p:xfrm>
        <a:graphic>
          <a:graphicData uri="http://schemas.openxmlformats.org/drawingml/2006/table">
            <a:tbl>
              <a:tblPr/>
              <a:tblGrid>
                <a:gridCol w="8329613">
                  <a:extLst>
                    <a:ext uri="{9D8B030D-6E8A-4147-A177-3AD203B41FA5}">
                      <a16:colId xmlns:a16="http://schemas.microsoft.com/office/drawing/2014/main" xmlns="" val="20000"/>
                    </a:ext>
                  </a:extLst>
                </a:gridCol>
              </a:tblGrid>
              <a:tr h="5934075">
                <a:tc>
                  <a:txBody>
                    <a:bodyPr/>
                    <a:lstStyle>
                      <a:lvl1pPr>
                        <a:spcBef>
                          <a:spcPct val="20000"/>
                        </a:spcBef>
                        <a:defRPr sz="2800">
                          <a:solidFill>
                            <a:schemeClr val="tx1"/>
                          </a:solidFill>
                          <a:latin typeface="Arial" pitchFamily="34" charset="0"/>
                          <a:ea typeface="ＭＳ Ｐゴシック" pitchFamily="34" charset="-128"/>
                        </a:defRPr>
                      </a:lvl1pPr>
                      <a:lvl2pPr marL="742950" indent="-285750">
                        <a:spcBef>
                          <a:spcPct val="20000"/>
                        </a:spcBef>
                        <a:defRPr sz="2400">
                          <a:solidFill>
                            <a:schemeClr val="tx1"/>
                          </a:solidFill>
                          <a:latin typeface="Arial" pitchFamily="34" charset="0"/>
                          <a:ea typeface="ＭＳ Ｐゴシック" pitchFamily="34" charset="-128"/>
                        </a:defRPr>
                      </a:lvl2pPr>
                      <a:lvl3pPr marL="1143000" indent="-228600">
                        <a:spcBef>
                          <a:spcPct val="20000"/>
                        </a:spcBef>
                        <a:defRPr sz="2000">
                          <a:solidFill>
                            <a:schemeClr val="tx1"/>
                          </a:solidFill>
                          <a:latin typeface="Arial" pitchFamily="34" charset="0"/>
                          <a:ea typeface="ＭＳ Ｐゴシック" pitchFamily="34" charset="-128"/>
                        </a:defRPr>
                      </a:lvl3pPr>
                      <a:lvl4pPr marL="1600200" indent="-228600">
                        <a:spcBef>
                          <a:spcPct val="20000"/>
                        </a:spcBef>
                        <a:defRPr>
                          <a:solidFill>
                            <a:schemeClr val="tx1"/>
                          </a:solidFill>
                          <a:latin typeface="Arial" pitchFamily="34" charset="0"/>
                          <a:ea typeface="ＭＳ Ｐゴシック" pitchFamily="34" charset="-128"/>
                        </a:defRPr>
                      </a:lvl4pPr>
                      <a:lvl5pPr marL="2057400" indent="-22860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2600" b="1" i="0" u="none" strike="noStrike" cap="none" normalizeH="0" baseline="0" smtClean="0">
                          <a:ln>
                            <a:noFill/>
                          </a:ln>
                          <a:solidFill>
                            <a:schemeClr val="tx1"/>
                          </a:solidFill>
                          <a:effectLst/>
                          <a:latin typeface="Arial Narrow" pitchFamily="34" charset="0"/>
                          <a:ea typeface="ＭＳ Ｐゴシック" pitchFamily="34" charset="-128"/>
                        </a:rPr>
                        <a:t> Article I. The site of this confederacy shall be </a:t>
                      </a:r>
                      <a:r>
                        <a:rPr kumimoji="0" lang="ja-JP" altLang="en-US" sz="2600" b="1" i="0" u="none" strike="noStrike" cap="none" normalizeH="0" baseline="0" smtClean="0">
                          <a:ln>
                            <a:noFill/>
                          </a:ln>
                          <a:solidFill>
                            <a:schemeClr val="tx1"/>
                          </a:solidFill>
                          <a:effectLst/>
                          <a:latin typeface="Arial Narrow" pitchFamily="34" charset="0"/>
                          <a:ea typeface="ＭＳ Ｐゴシック" pitchFamily="34" charset="-128"/>
                        </a:rPr>
                        <a:t>“</a:t>
                      </a:r>
                      <a:r>
                        <a:rPr kumimoji="0" lang="en-US" altLang="ja-JP" sz="2600" b="1" i="0" u="none" strike="noStrike" cap="none" normalizeH="0" baseline="0" smtClean="0">
                          <a:ln>
                            <a:noFill/>
                          </a:ln>
                          <a:solidFill>
                            <a:schemeClr val="tx1"/>
                          </a:solidFill>
                          <a:effectLst/>
                          <a:latin typeface="Arial Narrow" pitchFamily="34" charset="0"/>
                          <a:ea typeface="ＭＳ Ｐゴシック" pitchFamily="34" charset="-128"/>
                        </a:rPr>
                        <a:t>The United States of America.</a:t>
                      </a:r>
                      <a:r>
                        <a:rPr kumimoji="0" lang="ja-JP" altLang="en-US" sz="2600" b="1" i="0" u="none" strike="noStrike" cap="none" normalizeH="0" baseline="0" smtClean="0">
                          <a:ln>
                            <a:noFill/>
                          </a:ln>
                          <a:solidFill>
                            <a:schemeClr val="tx1"/>
                          </a:solidFill>
                          <a:effectLst/>
                          <a:latin typeface="Arial Narrow" pitchFamily="34" charset="0"/>
                          <a:ea typeface="ＭＳ Ｐゴシック" pitchFamily="34" charset="-128"/>
                        </a:rPr>
                        <a:t>”</a:t>
                      </a:r>
                      <a:r>
                        <a:rPr kumimoji="0" lang="en-US" altLang="ja-JP" sz="2600" b="1" i="0" u="none" strike="noStrike" cap="none" normalizeH="0" baseline="0" smtClean="0">
                          <a:ln>
                            <a:noFill/>
                          </a:ln>
                          <a:solidFill>
                            <a:schemeClr val="tx1"/>
                          </a:solidFill>
                          <a:effectLst/>
                          <a:latin typeface="Arial Narrow" pitchFamily="34" charset="0"/>
                          <a:ea typeface="ＭＳ Ｐゴシック" pitchFamily="34" charset="-128"/>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2600" b="1" i="0" u="none" strike="noStrike" cap="none" normalizeH="0" baseline="0" smtClean="0">
                          <a:ln>
                            <a:noFill/>
                          </a:ln>
                          <a:solidFill>
                            <a:schemeClr val="tx1"/>
                          </a:solidFill>
                          <a:effectLst/>
                          <a:latin typeface="Arial Narrow" pitchFamily="34" charset="0"/>
                          <a:ea typeface="ＭＳ Ｐゴシック" pitchFamily="34" charset="-128"/>
                        </a:rPr>
                        <a:t> Article II. Each state retains its sovereignty [supreme power, authority], freedom and independence, and every power, jurisdiction [authority] and right, which is not by this confederation expressly delegated to the United States, in Congress assembled.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2600" b="1" i="0" u="none" strike="noStrike" cap="none" normalizeH="0" baseline="0" smtClean="0">
                          <a:ln>
                            <a:noFill/>
                          </a:ln>
                          <a:solidFill>
                            <a:schemeClr val="tx1"/>
                          </a:solidFill>
                          <a:effectLst/>
                          <a:latin typeface="Arial Narrow" pitchFamily="34" charset="0"/>
                          <a:ea typeface="ＭＳ Ｐゴシック" pitchFamily="34" charset="-128"/>
                        </a:rPr>
                        <a:t> Article III. The said states hereby severally enter into a firm league of friendship with each other, for their common defense, the security of their Liberties, and their mutual and general welfare, binding themselves to assist each other, against all force offered to, or attacks made upon them, or any of them, on account of religion, sovereignty, trade, or any other pretense [reason] whatever.</a:t>
                      </a:r>
                      <a:endParaRPr kumimoji="0" lang="en-US" altLang="en-US" sz="2600" b="0" i="0" u="none" strike="noStrike" cap="none" normalizeH="0" baseline="0" smtClean="0">
                        <a:ln>
                          <a:noFill/>
                        </a:ln>
                        <a:solidFill>
                          <a:schemeClr val="tx1"/>
                        </a:solidFill>
                        <a:effectLst/>
                        <a:latin typeface="Times New Roman" pitchFamily="18" charset="0"/>
                        <a:ea typeface="ＭＳ Ｐゴシック" pitchFamily="34" charset="-128"/>
                      </a:endParaRPr>
                    </a:p>
                  </a:txBody>
                  <a:tcPr marL="66675" marR="66675" marT="66649" marB="666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5800" y="76200"/>
            <a:ext cx="7772400" cy="838200"/>
          </a:xfrm>
        </p:spPr>
        <p:txBody>
          <a:bodyPr/>
          <a:lstStyle/>
          <a:p>
            <a:pPr algn="l" eaLnBrk="1" hangingPunct="1"/>
            <a:r>
              <a:rPr lang="en-US" altLang="en-US" sz="4000" u="sng" smtClean="0">
                <a:latin typeface="Arial Bold" panose="020B0704020202020204" pitchFamily="34" charset="0"/>
              </a:rPr>
              <a:t>The Articles of Confederation</a:t>
            </a:r>
            <a:endParaRPr lang="en-US" altLang="en-US" u="sng" smtClean="0"/>
          </a:p>
        </p:txBody>
      </p:sp>
      <p:sp>
        <p:nvSpPr>
          <p:cNvPr id="19459" name="Rectangle 3"/>
          <p:cNvSpPr>
            <a:spLocks noGrp="1" noChangeArrowheads="1"/>
          </p:cNvSpPr>
          <p:nvPr>
            <p:ph type="body" idx="4294967295"/>
          </p:nvPr>
        </p:nvSpPr>
        <p:spPr>
          <a:xfrm>
            <a:off x="304800" y="838200"/>
            <a:ext cx="8686800" cy="5638800"/>
          </a:xfrm>
        </p:spPr>
        <p:txBody>
          <a:bodyPr/>
          <a:lstStyle/>
          <a:p>
            <a:pPr marL="514350" indent="-514350" eaLnBrk="1" hangingPunct="1">
              <a:lnSpc>
                <a:spcPct val="90000"/>
              </a:lnSpc>
              <a:buFontTx/>
              <a:buAutoNum type="arabicPeriod"/>
            </a:pPr>
            <a:r>
              <a:rPr lang="en-US" altLang="en-US" smtClean="0"/>
              <a:t>The Articles of Confederation contained the first plan for how the U.S. government would work.</a:t>
            </a:r>
          </a:p>
          <a:p>
            <a:pPr marL="514350" indent="-514350" eaLnBrk="1" hangingPunct="1">
              <a:lnSpc>
                <a:spcPct val="90000"/>
              </a:lnSpc>
              <a:buFontTx/>
              <a:buAutoNum type="arabicPeriod"/>
            </a:pPr>
            <a:r>
              <a:rPr lang="en-US" altLang="en-US" smtClean="0"/>
              <a:t>American leaders feared the kind of strong government they had under the British, therefore, they purposely created a WEAK national government.</a:t>
            </a:r>
          </a:p>
          <a:p>
            <a:pPr marL="514350" indent="-514350" eaLnBrk="1" hangingPunct="1">
              <a:lnSpc>
                <a:spcPct val="90000"/>
              </a:lnSpc>
              <a:buFontTx/>
              <a:buAutoNum type="arabicPeriod"/>
            </a:pPr>
            <a:r>
              <a:rPr lang="en-US" altLang="en-US" smtClean="0"/>
              <a:t>The individual states had most of the power; each state even had its own currency.</a:t>
            </a:r>
          </a:p>
          <a:p>
            <a:pPr marL="514350" indent="-514350" eaLnBrk="1" hangingPunct="1">
              <a:lnSpc>
                <a:spcPct val="90000"/>
              </a:lnSpc>
              <a:buFontTx/>
              <a:buAutoNum type="arabicPeriod"/>
            </a:pPr>
            <a:r>
              <a:rPr lang="en-US" altLang="en-US" smtClean="0"/>
              <a:t>Under this system, Congress had not power to collect taxes, there was no executive branch or national court system.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randombar(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randombar(horizont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randombar(horizontal)">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randombar(horizontal)">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76200"/>
            <a:ext cx="7772400" cy="838200"/>
          </a:xfrm>
        </p:spPr>
        <p:txBody>
          <a:bodyPr/>
          <a:lstStyle/>
          <a:p>
            <a:pPr algn="l" eaLnBrk="1" hangingPunct="1"/>
            <a:r>
              <a:rPr lang="en-US" altLang="en-US" sz="4000" u="sng" smtClean="0">
                <a:latin typeface="Arial Bold" panose="020B0704020202020204" pitchFamily="34" charset="0"/>
              </a:rPr>
              <a:t>The Articles of Confederation</a:t>
            </a:r>
            <a:endParaRPr lang="en-US" altLang="en-US" u="sng" smtClean="0"/>
          </a:p>
        </p:txBody>
      </p:sp>
      <p:sp>
        <p:nvSpPr>
          <p:cNvPr id="19459" name="Rectangle 3"/>
          <p:cNvSpPr>
            <a:spLocks noGrp="1" noChangeArrowheads="1"/>
          </p:cNvSpPr>
          <p:nvPr>
            <p:ph type="body" idx="4294967295"/>
          </p:nvPr>
        </p:nvSpPr>
        <p:spPr>
          <a:xfrm>
            <a:off x="304800" y="1371600"/>
            <a:ext cx="8686800" cy="5105400"/>
          </a:xfrm>
        </p:spPr>
        <p:txBody>
          <a:bodyPr/>
          <a:lstStyle/>
          <a:p>
            <a:pPr marL="514350" indent="-514350">
              <a:buFontTx/>
              <a:buAutoNum type="arabicPeriod"/>
            </a:pPr>
            <a:r>
              <a:rPr lang="en-US" altLang="en-US" i="1" smtClean="0"/>
              <a:t>Articles of Confederation = 1</a:t>
            </a:r>
            <a:r>
              <a:rPr lang="en-US" altLang="en-US" i="1" baseline="30000" smtClean="0"/>
              <a:t>st</a:t>
            </a:r>
            <a:r>
              <a:rPr lang="en-US" altLang="en-US" i="1" smtClean="0"/>
              <a:t> plan / US govt.</a:t>
            </a:r>
            <a:endParaRPr lang="en-US" altLang="en-US" smtClean="0"/>
          </a:p>
          <a:p>
            <a:pPr marL="514350" indent="-514350">
              <a:buFontTx/>
              <a:buAutoNum type="arabicPeriod"/>
            </a:pPr>
            <a:r>
              <a:rPr lang="en-US" altLang="en-US" i="1" smtClean="0"/>
              <a:t>Am leaders feared strong govt. /Britain → created weak national govt.</a:t>
            </a:r>
            <a:endParaRPr lang="en-US" altLang="en-US" smtClean="0"/>
          </a:p>
          <a:p>
            <a:pPr marL="514350" indent="-514350">
              <a:buFontTx/>
              <a:buAutoNum type="arabicPeriod"/>
            </a:pPr>
            <a:r>
              <a:rPr lang="en-US" altLang="en-US" i="1" smtClean="0"/>
              <a:t>States / most power / diff currencies</a:t>
            </a:r>
            <a:endParaRPr lang="en-US" altLang="en-US" smtClean="0"/>
          </a:p>
          <a:p>
            <a:pPr marL="514350" indent="-514350">
              <a:buFontTx/>
              <a:buAutoNum type="arabicPeriod"/>
            </a:pPr>
            <a:r>
              <a:rPr lang="en-US" altLang="en-US" i="1" smtClean="0"/>
              <a:t>Congress ≠ power to tax  / no exec branch / no court system</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randombar(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randombar(horizont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randombar(horizontal)">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randombar(horizontal)">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386" name="Picture 2" descr="C:\Users\Mungioli\Pictures\IC-4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0475" y="4046538"/>
            <a:ext cx="5191125"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C:\Users\Mungioli\Pictures\MA$817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152400"/>
            <a:ext cx="4953000"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C:\Users\Mungioli\Pictures\Rhode-Island-Currenc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2400"/>
            <a:ext cx="36957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152400"/>
            <a:ext cx="9144000" cy="838200"/>
          </a:xfrm>
        </p:spPr>
        <p:txBody>
          <a:bodyPr/>
          <a:lstStyle/>
          <a:p>
            <a:pPr eaLnBrk="1" hangingPunct="1"/>
            <a:r>
              <a:rPr lang="en-US" altLang="en-US" sz="4000" smtClean="0">
                <a:latin typeface="Arial Black" panose="020B0A04020102020204" pitchFamily="34" charset="0"/>
              </a:rPr>
              <a:t>The Northwest Ordinance</a:t>
            </a:r>
            <a:endParaRPr lang="en-US" altLang="en-US" smtClean="0">
              <a:latin typeface="Arial Black" panose="020B0A04020102020204" pitchFamily="34" charset="0"/>
            </a:endParaRPr>
          </a:p>
        </p:txBody>
      </p:sp>
      <p:sp>
        <p:nvSpPr>
          <p:cNvPr id="18435" name="Rectangle 3"/>
          <p:cNvSpPr>
            <a:spLocks noGrp="1" noChangeArrowheads="1"/>
          </p:cNvSpPr>
          <p:nvPr>
            <p:ph type="body" idx="4294967295"/>
          </p:nvPr>
        </p:nvSpPr>
        <p:spPr>
          <a:xfrm>
            <a:off x="228600" y="5181600"/>
            <a:ext cx="8610600" cy="4572000"/>
          </a:xfrm>
        </p:spPr>
        <p:txBody>
          <a:bodyPr/>
          <a:lstStyle/>
          <a:p>
            <a:pPr marL="0" indent="0" eaLnBrk="1" hangingPunct="1">
              <a:buFontTx/>
              <a:buNone/>
            </a:pPr>
            <a:r>
              <a:rPr lang="en-US" altLang="en-US" sz="3300" smtClean="0"/>
              <a:t>Best accomplishment of the Confederation Congress, passed in 1787.</a:t>
            </a:r>
          </a:p>
        </p:txBody>
      </p:sp>
      <p:pic>
        <p:nvPicPr>
          <p:cNvPr id="1843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19200"/>
            <a:ext cx="5127625" cy="350520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pic>
      <p:sp>
        <p:nvSpPr>
          <p:cNvPr id="18437" name="TextBox 2"/>
          <p:cNvSpPr txBox="1">
            <a:spLocks noChangeArrowheads="1"/>
          </p:cNvSpPr>
          <p:nvPr/>
        </p:nvSpPr>
        <p:spPr bwMode="auto">
          <a:xfrm>
            <a:off x="5638800" y="1143000"/>
            <a:ext cx="33528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pPr>
            <a:r>
              <a:rPr lang="en-US" altLang="en-US" sz="2600"/>
              <a:t>Created a way to admit states from the Northwest territory</a:t>
            </a:r>
          </a:p>
          <a:p>
            <a:pPr>
              <a:spcBef>
                <a:spcPct val="0"/>
              </a:spcBef>
            </a:pPr>
            <a:r>
              <a:rPr lang="en-US" altLang="en-US" sz="2600"/>
              <a:t>Guaranteed rights to those living there.</a:t>
            </a:r>
          </a:p>
          <a:p>
            <a:pPr>
              <a:spcBef>
                <a:spcPct val="0"/>
              </a:spcBef>
            </a:pPr>
            <a:r>
              <a:rPr lang="en-US" altLang="en-US" sz="2600"/>
              <a:t>Outlawed slavery in the NW territory.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TotalTime>
  <Words>398</Words>
  <Application>Microsoft Office PowerPoint</Application>
  <PresentationFormat>On-screen Show (4:3)</PresentationFormat>
  <Paragraphs>47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Focus Question: After defeating the British in the Revolution, what kind of government did American leaders create?</vt:lpstr>
      <vt:lpstr>Focus Question: After defeating the British in the Revolution, what kind of government did American leaders create?</vt:lpstr>
      <vt:lpstr>You are a citizen of the new American nation. What kind of national government do you want to create? Begin with the chart below:</vt:lpstr>
      <vt:lpstr>PowerPoint Presentation</vt:lpstr>
      <vt:lpstr>The Articles of Confederation - Opening statement </vt:lpstr>
      <vt:lpstr>The Articles of Confederation</vt:lpstr>
      <vt:lpstr>The Articles of Confederation</vt:lpstr>
      <vt:lpstr>PowerPoint Presentation</vt:lpstr>
      <vt:lpstr>The Northwest Ordinance</vt:lpstr>
      <vt:lpstr>Articles of Confederation 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Question: After defeating the British in the Revolution, what kind of government did American leaders create?</dc:title>
  <dc:creator>Joseph Mungioli</dc:creator>
  <cp:lastModifiedBy>Beth Finneran</cp:lastModifiedBy>
  <cp:revision>16</cp:revision>
  <cp:lastPrinted>2017-08-14T21:36:49Z</cp:lastPrinted>
  <dcterms:created xsi:type="dcterms:W3CDTF">2016-08-16T03:44:40Z</dcterms:created>
  <dcterms:modified xsi:type="dcterms:W3CDTF">2017-10-19T16:49:19Z</dcterms:modified>
</cp:coreProperties>
</file>