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64" r:id="rId4"/>
    <p:sldId id="267" r:id="rId5"/>
    <p:sldId id="266" r:id="rId6"/>
    <p:sldId id="268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E0C0"/>
    <a:srgbClr val="003399"/>
    <a:srgbClr val="006600"/>
    <a:srgbClr val="AABCD6"/>
    <a:srgbClr val="B8D4E6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/>
    <p:restoredTop sz="94674"/>
  </p:normalViewPr>
  <p:slideViewPr>
    <p:cSldViewPr>
      <p:cViewPr>
        <p:scale>
          <a:sx n="94" d="100"/>
          <a:sy n="94" d="100"/>
        </p:scale>
        <p:origin x="-129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ED8969-B85F-44A9-9F4C-BD74F8DE8397}" type="datetimeFigureOut">
              <a:rPr lang="en-US" altLang="en-US"/>
              <a:pPr>
                <a:defRPr/>
              </a:pPr>
              <a:t>10/20/2017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29371EA-A86D-49B4-91FA-C6A980347C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814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122E8D7-D0D7-4E87-8FA5-EEC8400D8501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122E8D7-D0D7-4E87-8FA5-EEC8400D8501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6CBB80A2-0B3F-445F-8CD4-C836C6001BDE}" type="slidenum">
              <a:rPr lang="en-US" altLang="en-US" sz="1200"/>
              <a:pPr algn="r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F6AB7-9E04-4FE7-B817-484D84252F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4C0B5-1ECC-4727-AC58-EF0AB0FC31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048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D2E9D-7169-4EE3-810A-E1C452061E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714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BECC1-BC09-4605-929E-A750CB0BA5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08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B02C8-DD9F-47E6-8C86-A1D0A13FF5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72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F103B-E1C3-4EAA-9C91-75F512B0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03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C3757-20AC-405F-B786-B8A5AFC001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29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04FC2-AB9E-497C-B013-FBC89DB5B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94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763B-B10B-49A5-8A6E-C7B8F50521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02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4B19B-5019-43B7-B33E-E21724AFD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13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9A5F4-FCD2-45CB-846A-E4585AB07E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6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B5081D0-A77A-40DC-AB53-CAC8347EE0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458200" cy="3200400"/>
          </a:xfrm>
          <a:solidFill>
            <a:srgbClr val="BEE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anchor="t"/>
          <a:lstStyle/>
          <a:p>
            <a:pPr algn="l" eaLnBrk="1" hangingPunct="1"/>
            <a:r>
              <a:rPr lang="en-US" altLang="en-US" sz="4000" b="1" u="sng" smtClean="0"/>
              <a:t>Focus Question</a:t>
            </a:r>
            <a:r>
              <a:rPr lang="en-US" altLang="en-US" sz="4000" b="1" smtClean="0"/>
              <a:t>:</a:t>
            </a:r>
            <a:br>
              <a:rPr lang="en-US" altLang="en-US" sz="4000" b="1" smtClean="0"/>
            </a:br>
            <a:r>
              <a:rPr lang="en-US" altLang="en-US" sz="4000" smtClean="0">
                <a:solidFill>
                  <a:schemeClr val="tx1"/>
                </a:solidFill>
              </a:rPr>
              <a:t>How did the revolutionary ideals of liberty and equality inspire different groups in American society after independence?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276600"/>
            <a:ext cx="8382000" cy="3200400"/>
          </a:xfrm>
          <a:solidFill>
            <a:srgbClr val="AABCD6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l" eaLnBrk="1" hangingPunct="1"/>
            <a:r>
              <a:rPr lang="en-US" altLang="en-US" sz="4000" b="1" u="sng" dirty="0" smtClean="0"/>
              <a:t>Homework</a:t>
            </a:r>
            <a:r>
              <a:rPr lang="en-US" altLang="en-US" sz="4000" b="1" dirty="0" smtClean="0"/>
              <a:t>:</a:t>
            </a:r>
          </a:p>
          <a:p>
            <a:pPr algn="l"/>
            <a:r>
              <a:rPr lang="en-US" altLang="en-US" sz="3300" dirty="0" smtClean="0"/>
              <a:t>p. 16-18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458200" cy="3200400"/>
          </a:xfrm>
          <a:solidFill>
            <a:srgbClr val="BEE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anchor="t"/>
          <a:lstStyle/>
          <a:p>
            <a:pPr algn="l" eaLnBrk="1" hangingPunct="1"/>
            <a:r>
              <a:rPr lang="en-US" altLang="en-US" sz="4000" b="1" u="sng" smtClean="0"/>
              <a:t>Focus Question</a:t>
            </a:r>
            <a:r>
              <a:rPr lang="en-US" altLang="en-US" sz="4000" b="1" smtClean="0"/>
              <a:t>:</a:t>
            </a:r>
            <a:br>
              <a:rPr lang="en-US" altLang="en-US" sz="4000" b="1" smtClean="0"/>
            </a:br>
            <a:r>
              <a:rPr lang="en-US" altLang="en-US" sz="4000" smtClean="0">
                <a:solidFill>
                  <a:schemeClr val="tx1"/>
                </a:solidFill>
              </a:rPr>
              <a:t>How did the revolutionary ideals of liberty and equality inspire different groups in American society after independence?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276600"/>
            <a:ext cx="8382000" cy="3200400"/>
          </a:xfrm>
          <a:solidFill>
            <a:srgbClr val="AABCD6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l" eaLnBrk="1" hangingPunct="1"/>
            <a:r>
              <a:rPr lang="en-US" altLang="en-US" sz="4000" b="1" u="sng" dirty="0" smtClean="0"/>
              <a:t>Do Now</a:t>
            </a:r>
            <a:r>
              <a:rPr lang="en-US" altLang="en-US" sz="4000" b="1" dirty="0" smtClean="0"/>
              <a:t>:</a:t>
            </a:r>
          </a:p>
          <a:p>
            <a:pPr algn="l"/>
            <a:r>
              <a:rPr lang="en-US" altLang="en-US" sz="3300" dirty="0" smtClean="0"/>
              <a:t>Who did the founding fathers have in mind when they wrote in the preamble of the </a:t>
            </a:r>
            <a:r>
              <a:rPr lang="en-US" altLang="en-US" sz="3300" dirty="0" err="1" smtClean="0"/>
              <a:t>Consttiution</a:t>
            </a:r>
            <a:r>
              <a:rPr lang="en-US" altLang="en-US" sz="3300" dirty="0" smtClean="0"/>
              <a:t>, “We the People”?  Who did they leave out?</a:t>
            </a:r>
          </a:p>
        </p:txBody>
      </p:sp>
    </p:spTree>
    <p:extLst>
      <p:ext uri="{BB962C8B-B14F-4D97-AF65-F5344CB8AC3E}">
        <p14:creationId xmlns:p14="http://schemas.microsoft.com/office/powerpoint/2010/main" val="316844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609600" y="838200"/>
            <a:ext cx="80772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>
                <a:latin typeface="Iowan Old Style Roman" pitchFamily="1" charset="0"/>
              </a:rPr>
              <a:t>We hold these truths to be self-evident, that all men are created equal, that they are endowed by their Creator with certain unalienable Rights, that among these are Life,</a:t>
            </a:r>
            <a:r>
              <a:rPr lang="en-US" altLang="en-US" sz="2800">
                <a:latin typeface="Iowan Old Style Roman" pitchFamily="1" charset="0"/>
              </a:rPr>
              <a:t> </a:t>
            </a:r>
            <a:r>
              <a:rPr lang="en-US" altLang="en-US" sz="2800" i="1">
                <a:latin typeface="Iowan Old Style Roman" pitchFamily="1" charset="0"/>
              </a:rPr>
              <a:t>Liberty and the pursuit of Happiness — That to secure these rights, Governments are instituted among Men, deriving their just powers from the consent of the governed.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Iowan Old Style Roman" pitchFamily="1" charset="0"/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79400" y="228600"/>
            <a:ext cx="8712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Iowan Old Style Black" pitchFamily="1" charset="0"/>
              </a:rPr>
              <a:t>Declaration of Independence Preamble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533400" y="4038600"/>
            <a:ext cx="82296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 sz="2400" b="1"/>
          </a:p>
          <a:p>
            <a:pPr>
              <a:spcBef>
                <a:spcPct val="0"/>
              </a:spcBef>
            </a:pPr>
            <a:r>
              <a:rPr lang="en-US" altLang="en-US" sz="2400" b="1"/>
              <a:t>How might this statement have inspired less powerful members of colonial society (including African Americans, women, and white workingmen)? </a:t>
            </a:r>
          </a:p>
          <a:p>
            <a:pPr>
              <a:spcBef>
                <a:spcPct val="0"/>
              </a:spcBef>
            </a:pPr>
            <a:endParaRPr lang="en-US" altLang="en-US" sz="2400" b="1"/>
          </a:p>
          <a:p>
            <a:pPr>
              <a:spcBef>
                <a:spcPct val="0"/>
              </a:spcBef>
            </a:pPr>
            <a:r>
              <a:rPr lang="en-US" altLang="en-US" sz="2400" b="1"/>
              <a:t>What might these groups have wanted from the Revolution?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35849"/>
            <a:ext cx="8696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Women’s documents:</a:t>
            </a:r>
          </a:p>
          <a:p>
            <a:pPr lvl="0"/>
            <a:r>
              <a:rPr lang="en-US" dirty="0"/>
              <a:t>	- Colonial Women Spin for </a:t>
            </a:r>
            <a:r>
              <a:rPr lang="en-US" dirty="0" smtClean="0"/>
              <a:t>Liberty (p.7 &amp;8)</a:t>
            </a:r>
            <a:endParaRPr lang="en-US" dirty="0"/>
          </a:p>
          <a:p>
            <a:pPr lvl="0"/>
            <a:r>
              <a:rPr lang="en-US" dirty="0"/>
              <a:t>	- Abigail Adams Reminds John Adams to 	“Remember the Ladies” </a:t>
            </a:r>
            <a:r>
              <a:rPr lang="en-US" dirty="0" smtClean="0"/>
              <a:t> (</a:t>
            </a:r>
            <a:r>
              <a:rPr lang="en-US" dirty="0" smtClean="0"/>
              <a:t>p.5-6)</a:t>
            </a:r>
            <a:endParaRPr lang="en-US" dirty="0"/>
          </a:p>
          <a:p>
            <a:r>
              <a:rPr lang="en-US" dirty="0" smtClean="0"/>
              <a:t>African </a:t>
            </a:r>
            <a:r>
              <a:rPr lang="en-US" dirty="0"/>
              <a:t>Americans’ documents:</a:t>
            </a:r>
          </a:p>
          <a:p>
            <a:pPr lvl="0"/>
            <a:r>
              <a:rPr lang="en-US" dirty="0" smtClean="0"/>
              <a:t>	- </a:t>
            </a:r>
            <a:r>
              <a:rPr lang="en-US" dirty="0"/>
              <a:t>Slaves Petition the Massachusetts Legislature </a:t>
            </a:r>
            <a:r>
              <a:rPr lang="en-US" dirty="0" smtClean="0"/>
              <a:t>(p.14 &amp;15)</a:t>
            </a:r>
            <a:endParaRPr lang="en-US" dirty="0"/>
          </a:p>
          <a:p>
            <a:pPr lvl="0"/>
            <a:r>
              <a:rPr lang="en-US" dirty="0" smtClean="0"/>
              <a:t>	- </a:t>
            </a:r>
            <a:r>
              <a:rPr lang="en-US" dirty="0"/>
              <a:t>A Revolutionary Veteran Describes </a:t>
            </a:r>
            <a:r>
              <a:rPr lang="en-US" dirty="0" smtClean="0"/>
              <a:t>African-	American </a:t>
            </a:r>
            <a:r>
              <a:rPr lang="en-US" dirty="0"/>
              <a:t>Soldiers </a:t>
            </a:r>
            <a:r>
              <a:rPr lang="en-US" dirty="0" smtClean="0"/>
              <a:t>(p.12-13)</a:t>
            </a:r>
            <a:endParaRPr lang="en-US" dirty="0"/>
          </a:p>
          <a:p>
            <a:r>
              <a:rPr lang="en-US" dirty="0" smtClean="0"/>
              <a:t>White </a:t>
            </a:r>
            <a:r>
              <a:rPr lang="en-US" dirty="0"/>
              <a:t>workingmen’s documents: </a:t>
            </a:r>
          </a:p>
          <a:p>
            <a:pPr lvl="0"/>
            <a:r>
              <a:rPr lang="en-US" dirty="0" smtClean="0"/>
              <a:t>	- </a:t>
            </a:r>
            <a:r>
              <a:rPr lang="en-US" dirty="0"/>
              <a:t>A Revolutionary Veteran Describes His </a:t>
            </a:r>
            <a:r>
              <a:rPr lang="en-US" dirty="0" smtClean="0"/>
              <a:t>Experience (</a:t>
            </a:r>
            <a:r>
              <a:rPr lang="en-US" dirty="0" smtClean="0"/>
              <a:t>p.9-10)</a:t>
            </a:r>
            <a:endParaRPr lang="en-US" dirty="0"/>
          </a:p>
          <a:p>
            <a:pPr lvl="0"/>
            <a:r>
              <a:rPr lang="en-US" dirty="0" smtClean="0"/>
              <a:t>	- </a:t>
            </a:r>
            <a:r>
              <a:rPr lang="en-US" dirty="0"/>
              <a:t>A Radical Patriot Urges “Common Sense and a </a:t>
            </a:r>
            <a:r>
              <a:rPr lang="en-US" dirty="0" smtClean="0"/>
              <a:t>	Plain </a:t>
            </a:r>
            <a:r>
              <a:rPr lang="en-US" dirty="0"/>
              <a:t>Understanding” in the Pennsylvania </a:t>
            </a:r>
            <a:r>
              <a:rPr lang="en-US" dirty="0" smtClean="0"/>
              <a:t>	Constitution</a:t>
            </a:r>
            <a:r>
              <a:rPr lang="en-US" dirty="0"/>
              <a:t> </a:t>
            </a:r>
            <a:r>
              <a:rPr lang="en-US" dirty="0" smtClean="0"/>
              <a:t>(p.11)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52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</a:t>
            </a:r>
            <a:r>
              <a:rPr lang="en-US" b="1" dirty="0" smtClean="0"/>
              <a:t>electively </a:t>
            </a:r>
            <a:r>
              <a:rPr lang="en-US" b="1" dirty="0"/>
              <a:t>underline and then write two lines of notes that indicate the gist of the passage. </a:t>
            </a:r>
            <a:r>
              <a:rPr lang="en-US" b="1" dirty="0" smtClean="0"/>
              <a:t>With partner, complete chart on p. 16.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915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800" dirty="0"/>
              <a:t>M</a:t>
            </a:r>
            <a:r>
              <a:rPr lang="en-US" sz="4800" dirty="0" smtClean="0"/>
              <a:t>ark </a:t>
            </a:r>
            <a:r>
              <a:rPr lang="en-US" sz="4800" dirty="0"/>
              <a:t>one quote from the text that </a:t>
            </a:r>
            <a:r>
              <a:rPr lang="en-US" sz="4800" dirty="0" smtClean="0"/>
              <a:t>you find </a:t>
            </a:r>
            <a:r>
              <a:rPr lang="en-US" sz="4800" dirty="0"/>
              <a:t>the most interesting, shocking or </a:t>
            </a:r>
            <a:r>
              <a:rPr lang="en-US" sz="4800" dirty="0" smtClean="0"/>
              <a:t>surprising.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915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533400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Goal:  Identify </a:t>
            </a:r>
            <a:r>
              <a:rPr lang="en-US" dirty="0"/>
              <a:t>the central idea or important details of different </a:t>
            </a:r>
            <a:r>
              <a:rPr lang="en-US" dirty="0" smtClean="0"/>
              <a:t>perspectives. </a:t>
            </a:r>
            <a:endParaRPr lang="en-US" dirty="0"/>
          </a:p>
          <a:p>
            <a:pPr lvl="1"/>
            <a:r>
              <a:rPr lang="en-US" dirty="0"/>
              <a:t>One student goes first to share the quotes s/he chose from their assigned documents (identify the document, read the quote, say why they chose it).</a:t>
            </a:r>
          </a:p>
          <a:p>
            <a:pPr lvl="1"/>
            <a:r>
              <a:rPr lang="en-US" dirty="0"/>
              <a:t>Other group members responds with clarifications, connections and/or questions. </a:t>
            </a:r>
          </a:p>
          <a:p>
            <a:pPr lvl="1"/>
            <a:r>
              <a:rPr lang="en-US" dirty="0"/>
              <a:t>Repeat for each group member</a:t>
            </a:r>
          </a:p>
          <a:p>
            <a:r>
              <a:rPr lang="en-US" b="1" dirty="0"/>
              <a:t>Potential Sentence </a:t>
            </a:r>
            <a:r>
              <a:rPr lang="en-US" b="1" dirty="0" smtClean="0"/>
              <a:t>Starters: </a:t>
            </a:r>
            <a:endParaRPr lang="en-US" dirty="0"/>
          </a:p>
          <a:p>
            <a:pPr lvl="0"/>
            <a:r>
              <a:rPr lang="en-US" dirty="0"/>
              <a:t>Person Sharing:  “I thought this quote was the most interesting b/c…” </a:t>
            </a:r>
          </a:p>
          <a:p>
            <a:pPr lvl="0"/>
            <a:r>
              <a:rPr lang="en-US" dirty="0"/>
              <a:t>Person Sharing:  “This quote is so surprising b/c…”  </a:t>
            </a:r>
          </a:p>
          <a:p>
            <a:pPr lvl="0"/>
            <a:r>
              <a:rPr lang="en-US" dirty="0"/>
              <a:t>Person Responding:  “ Your quote is about…..”</a:t>
            </a:r>
          </a:p>
          <a:p>
            <a:pPr lvl="0"/>
            <a:r>
              <a:rPr lang="en-US" dirty="0"/>
              <a:t>Person Responding:  “I don’t understand…”</a:t>
            </a:r>
          </a:p>
          <a:p>
            <a:pPr lvl="0"/>
            <a:r>
              <a:rPr lang="en-US" dirty="0"/>
              <a:t>Person Responding:  “That idea is similar to….</a:t>
            </a:r>
          </a:p>
        </p:txBody>
      </p:sp>
    </p:spTree>
    <p:extLst>
      <p:ext uri="{BB962C8B-B14F-4D97-AF65-F5344CB8AC3E}">
        <p14:creationId xmlns:p14="http://schemas.microsoft.com/office/powerpoint/2010/main" val="277124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52400" y="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tx2"/>
                </a:solidFill>
                <a:latin typeface="Arial Bold" panose="020B0704020202020204" pitchFamily="34" charset="0"/>
              </a:rPr>
              <a:t>The Constitutional Convention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28600" y="685800"/>
            <a:ext cx="86106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b="1">
                <a:latin typeface="Arial Narrow" panose="020B0606020202030204" pitchFamily="34" charset="0"/>
              </a:rPr>
              <a:t>Difficulties experienced by the national government under the Articles of Confederation: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Arial Narrow" panose="020B0606020202030204" pitchFamily="34" charset="0"/>
              </a:rPr>
              <a:t>	- lack of funds to run the government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Arial Narrow" panose="020B0606020202030204" pitchFamily="34" charset="0"/>
              </a:rPr>
              <a:t>	- conflicts between states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Arial Narrow" panose="020B0606020202030204" pitchFamily="34" charset="0"/>
              </a:rPr>
              <a:t>	- Shays</a:t>
            </a:r>
            <a:r>
              <a:rPr lang="ja-JP" altLang="en-US" b="1">
                <a:latin typeface="Arial Narrow" panose="020B0606020202030204" pitchFamily="34" charset="0"/>
              </a:rPr>
              <a:t>’</a:t>
            </a:r>
            <a:r>
              <a:rPr lang="en-US" altLang="ja-JP" b="1">
                <a:latin typeface="Arial Narrow" panose="020B0606020202030204" pitchFamily="34" charset="0"/>
              </a:rPr>
              <a:t> Rebellion</a:t>
            </a:r>
          </a:p>
          <a:p>
            <a:pPr eaLnBrk="1" hangingPunct="1"/>
            <a:r>
              <a:rPr lang="en-US" altLang="en-US" b="1">
                <a:latin typeface="Arial Narrow" panose="020B0606020202030204" pitchFamily="34" charset="0"/>
              </a:rPr>
              <a:t>American leaders decided to meet in Philadelphia to revise the Articles of Confederation and create a stronger government.  </a:t>
            </a:r>
          </a:p>
          <a:p>
            <a:pPr eaLnBrk="1" hangingPunct="1"/>
            <a:r>
              <a:rPr lang="en-US" altLang="en-US" b="1">
                <a:latin typeface="Arial Narrow" panose="020B0606020202030204" pitchFamily="34" charset="0"/>
              </a:rPr>
              <a:t>Particular groups in American society had differing viewpoints on what the new government should look like. </a:t>
            </a:r>
          </a:p>
        </p:txBody>
      </p:sp>
      <p:cxnSp>
        <p:nvCxnSpPr>
          <p:cNvPr id="6148" name="Straight Connector 2"/>
          <p:cNvCxnSpPr>
            <a:cxnSpLocks noChangeShapeType="1"/>
          </p:cNvCxnSpPr>
          <p:nvPr/>
        </p:nvCxnSpPr>
        <p:spPr bwMode="auto">
          <a:xfrm>
            <a:off x="304800" y="609600"/>
            <a:ext cx="845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762000"/>
          </a:xfrm>
        </p:spPr>
        <p:txBody>
          <a:bodyPr anchor="t"/>
          <a:lstStyle/>
          <a:p>
            <a:pPr algn="l" eaLnBrk="1" hangingPunct="1"/>
            <a:r>
              <a:rPr lang="en-US" altLang="en-US" sz="4000" smtClean="0">
                <a:latin typeface="Arial Narrow Bold" panose="020B0706020202030204" pitchFamily="34" charset="0"/>
              </a:rPr>
              <a:t>Guidelines for writing your petition</a:t>
            </a:r>
            <a:endParaRPr lang="en-US" altLang="en-US" smtClean="0">
              <a:latin typeface="Franklin Gothic Demi Cond" panose="020B0706030402020204" pitchFamily="34" charset="0"/>
            </a:endParaRPr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381000" y="838200"/>
            <a:ext cx="838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52400" y="990600"/>
            <a:ext cx="853440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4572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2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altLang="en-US" sz="2800"/>
              <a:t>The petition clearly summarizes the main ideas contained in the documents.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altLang="en-US" sz="2800"/>
              <a:t>The petition effectively incorporates at least two facts from the documents.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altLang="en-US" sz="2800"/>
              <a:t>The petition demonstrates an understanding of how workingmen/women/African Americans contributed to the American Revolution by using at least one example from the documents.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altLang="en-US" sz="2800"/>
              <a:t>The petition demonstrates an understanding of how workingmen/women/African Americans used revolutionary ideas about liberty to argue for their own equality by using at least one example from the documents.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405</Words>
  <Application>Microsoft Office PowerPoint</Application>
  <PresentationFormat>On-screen Show (4:3)</PresentationFormat>
  <Paragraphs>48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Focus Question: How did the revolutionary ideals of liberty and equality inspire different groups in American society after independence?</vt:lpstr>
      <vt:lpstr>Focus Question: How did the revolutionary ideals of liberty and equality inspire different groups in American society after independence?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Guidelines for writing your petition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Question: How did the revolutionary ideals of liberty and equality inspire different groups in American society after independence?</dc:title>
  <dc:creator>Joseph Mungioli</dc:creator>
  <cp:lastModifiedBy>Beth Finneran</cp:lastModifiedBy>
  <cp:revision>9</cp:revision>
  <dcterms:created xsi:type="dcterms:W3CDTF">2016-08-16T03:50:08Z</dcterms:created>
  <dcterms:modified xsi:type="dcterms:W3CDTF">2017-10-20T13:47:39Z</dcterms:modified>
</cp:coreProperties>
</file>