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99"/>
    <a:srgbClr val="006600"/>
    <a:srgbClr val="AABCD6"/>
    <a:srgbClr val="BEE0C0"/>
    <a:srgbClr val="B8D4E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A961C-6E49-4B61-AEC4-6044565CC67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7DE353-D04A-4335-94B1-8613D473BC5F}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The president or member of Congress presents a law to Congress for approval.</a:t>
          </a:r>
          <a:endParaRPr lang="en-US" sz="2400" dirty="0">
            <a:solidFill>
              <a:schemeClr val="tx1"/>
            </a:solidFill>
          </a:endParaRPr>
        </a:p>
      </dgm:t>
    </dgm:pt>
    <dgm:pt modelId="{138D5EDD-E1AC-4283-97C1-6F38F20DCDCE}" type="parTrans" cxnId="{2A1DF7D9-D4AC-4E63-85EC-4FBE0FCD1EA9}">
      <dgm:prSet/>
      <dgm:spPr/>
      <dgm:t>
        <a:bodyPr/>
        <a:lstStyle/>
        <a:p>
          <a:endParaRPr lang="en-US"/>
        </a:p>
      </dgm:t>
    </dgm:pt>
    <dgm:pt modelId="{37E3DB96-2D0A-4139-8DB7-BC5A8C47840B}" type="sibTrans" cxnId="{2A1DF7D9-D4AC-4E63-85EC-4FBE0FCD1EA9}">
      <dgm:prSet/>
      <dgm:spPr/>
      <dgm:t>
        <a:bodyPr/>
        <a:lstStyle/>
        <a:p>
          <a:endParaRPr lang="en-US"/>
        </a:p>
      </dgm:t>
    </dgm:pt>
    <dgm:pt modelId="{6B452558-D2FC-4230-BD8B-2229A1404679}">
      <dgm:prSet phldrT="[Text]" custT="1"/>
      <dgm:spPr/>
      <dgm:t>
        <a:bodyPr/>
        <a:lstStyle/>
        <a:p>
          <a:r>
            <a:rPr lang="en-US" sz="2000" dirty="0" smtClean="0"/>
            <a:t>Congress discusses the law and makes any changes it thinks are needed.</a:t>
          </a:r>
          <a:endParaRPr lang="en-US" sz="2000" dirty="0"/>
        </a:p>
      </dgm:t>
    </dgm:pt>
    <dgm:pt modelId="{90FB5CB2-81A1-43C9-815E-0453E46D175D}" type="parTrans" cxnId="{02901800-9811-43F0-B951-D4C949B3985D}">
      <dgm:prSet/>
      <dgm:spPr/>
      <dgm:t>
        <a:bodyPr/>
        <a:lstStyle/>
        <a:p>
          <a:endParaRPr lang="en-US"/>
        </a:p>
      </dgm:t>
    </dgm:pt>
    <dgm:pt modelId="{46619749-1FAA-485E-8863-B94E562521D4}" type="sibTrans" cxnId="{02901800-9811-43F0-B951-D4C949B3985D}">
      <dgm:prSet/>
      <dgm:spPr/>
      <dgm:t>
        <a:bodyPr/>
        <a:lstStyle/>
        <a:p>
          <a:endParaRPr lang="en-US"/>
        </a:p>
      </dgm:t>
    </dgm:pt>
    <dgm:pt modelId="{AE5A17CF-076B-46B5-8005-0198924AF9A4}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The Senate and House of Representatives vote separately on the law.</a:t>
          </a:r>
          <a:endParaRPr lang="en-US" sz="2400" dirty="0">
            <a:solidFill>
              <a:schemeClr val="tx1"/>
            </a:solidFill>
          </a:endParaRPr>
        </a:p>
      </dgm:t>
    </dgm:pt>
    <dgm:pt modelId="{BE31A69A-FC79-4C16-BB2D-2CF51A66B413}" type="parTrans" cxnId="{E02CFF09-4CA7-4660-9287-ABA69E632590}">
      <dgm:prSet/>
      <dgm:spPr/>
      <dgm:t>
        <a:bodyPr/>
        <a:lstStyle/>
        <a:p>
          <a:endParaRPr lang="en-US"/>
        </a:p>
      </dgm:t>
    </dgm:pt>
    <dgm:pt modelId="{4163D157-B035-46E1-B9DC-11EFC049C7DB}" type="sibTrans" cxnId="{E02CFF09-4CA7-4660-9287-ABA69E632590}">
      <dgm:prSet/>
      <dgm:spPr/>
      <dgm:t>
        <a:bodyPr/>
        <a:lstStyle/>
        <a:p>
          <a:endParaRPr lang="en-US"/>
        </a:p>
      </dgm:t>
    </dgm:pt>
    <dgm:pt modelId="{A61F2CC8-0125-48FC-A059-2570B31C1485}">
      <dgm:prSet phldrT="[Text]" custT="1"/>
      <dgm:spPr/>
      <dgm:t>
        <a:bodyPr/>
        <a:lstStyle/>
        <a:p>
          <a:r>
            <a:rPr lang="en-US" sz="2000" dirty="0" smtClean="0"/>
            <a:t>If both houses approve it, it moves on to the next step.</a:t>
          </a:r>
          <a:endParaRPr lang="en-US" sz="2000" dirty="0"/>
        </a:p>
      </dgm:t>
    </dgm:pt>
    <dgm:pt modelId="{84173316-756E-47E8-ACE6-6843E193B85D}" type="parTrans" cxnId="{3A3CDB35-D247-472B-A358-E6760CD7E513}">
      <dgm:prSet/>
      <dgm:spPr/>
      <dgm:t>
        <a:bodyPr/>
        <a:lstStyle/>
        <a:p>
          <a:endParaRPr lang="en-US"/>
        </a:p>
      </dgm:t>
    </dgm:pt>
    <dgm:pt modelId="{2615E4F4-14F4-4430-8C27-E50E48D57BDE}" type="sibTrans" cxnId="{3A3CDB35-D247-472B-A358-E6760CD7E513}">
      <dgm:prSet/>
      <dgm:spPr/>
      <dgm:t>
        <a:bodyPr/>
        <a:lstStyle/>
        <a:p>
          <a:endParaRPr lang="en-US"/>
        </a:p>
      </dgm:t>
    </dgm:pt>
    <dgm:pt modelId="{C2B529E3-6F82-4848-8962-B7C452978829}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The President approves the law.</a:t>
          </a:r>
          <a:endParaRPr lang="en-US" sz="2400" dirty="0">
            <a:solidFill>
              <a:schemeClr val="tx1"/>
            </a:solidFill>
          </a:endParaRPr>
        </a:p>
      </dgm:t>
    </dgm:pt>
    <dgm:pt modelId="{E8A0E756-0005-4B4A-A59C-3FAD45E880B2}" type="parTrans" cxnId="{90070C12-D18B-4298-9F90-990BC2572196}">
      <dgm:prSet/>
      <dgm:spPr/>
      <dgm:t>
        <a:bodyPr/>
        <a:lstStyle/>
        <a:p>
          <a:endParaRPr lang="en-US"/>
        </a:p>
      </dgm:t>
    </dgm:pt>
    <dgm:pt modelId="{85840770-FA5E-4153-9F69-2E120D233208}" type="sibTrans" cxnId="{90070C12-D18B-4298-9F90-990BC2572196}">
      <dgm:prSet/>
      <dgm:spPr/>
      <dgm:t>
        <a:bodyPr/>
        <a:lstStyle/>
        <a:p>
          <a:endParaRPr lang="en-US"/>
        </a:p>
      </dgm:t>
    </dgm:pt>
    <dgm:pt modelId="{B6E5A1BD-A6AE-4AA2-85DF-8AA0DA7A01D0}">
      <dgm:prSet phldrT="[Text]" custT="1"/>
      <dgm:spPr/>
      <dgm:t>
        <a:bodyPr/>
        <a:lstStyle/>
        <a:p>
          <a:r>
            <a:rPr lang="en-US" sz="2000" dirty="0" smtClean="0"/>
            <a:t>But the president may VETO (reject) the law.</a:t>
          </a:r>
          <a:endParaRPr lang="en-US" sz="2000" dirty="0"/>
        </a:p>
      </dgm:t>
    </dgm:pt>
    <dgm:pt modelId="{CF36AD19-402E-46EB-9185-E51D2F7D0A16}" type="parTrans" cxnId="{66B130EB-C6ED-4B86-8DD6-1825C6FE5949}">
      <dgm:prSet/>
      <dgm:spPr/>
      <dgm:t>
        <a:bodyPr/>
        <a:lstStyle/>
        <a:p>
          <a:endParaRPr lang="en-US"/>
        </a:p>
      </dgm:t>
    </dgm:pt>
    <dgm:pt modelId="{11284A60-5296-4F59-87C0-837436DC2B08}" type="sibTrans" cxnId="{66B130EB-C6ED-4B86-8DD6-1825C6FE5949}">
      <dgm:prSet/>
      <dgm:spPr/>
      <dgm:t>
        <a:bodyPr/>
        <a:lstStyle/>
        <a:p>
          <a:endParaRPr lang="en-US"/>
        </a:p>
      </dgm:t>
    </dgm:pt>
    <dgm:pt modelId="{8D76295C-E8AD-4E29-A592-39DD077190A2}">
      <dgm:prSet phldrT="[Text]" custT="1"/>
      <dgm:spPr/>
      <dgm:t>
        <a:bodyPr/>
        <a:lstStyle/>
        <a:p>
          <a:r>
            <a:rPr lang="en-US" sz="2000" dirty="0" smtClean="0"/>
            <a:t>If one house rejects it, it can be rewritten, or it dies</a:t>
          </a:r>
          <a:endParaRPr lang="en-US" sz="2000" dirty="0"/>
        </a:p>
      </dgm:t>
    </dgm:pt>
    <dgm:pt modelId="{09DC0D07-96E2-4BE8-912E-43F0DA349EFF}" type="parTrans" cxnId="{2585E001-265F-4F52-B5CB-77CE0F773BE7}">
      <dgm:prSet/>
      <dgm:spPr/>
      <dgm:t>
        <a:bodyPr/>
        <a:lstStyle/>
        <a:p>
          <a:endParaRPr lang="en-US"/>
        </a:p>
      </dgm:t>
    </dgm:pt>
    <dgm:pt modelId="{ED6AB146-3B45-477B-829B-1D65C80806AF}" type="sibTrans" cxnId="{2585E001-265F-4F52-B5CB-77CE0F773BE7}">
      <dgm:prSet/>
      <dgm:spPr/>
      <dgm:t>
        <a:bodyPr/>
        <a:lstStyle/>
        <a:p>
          <a:endParaRPr lang="en-US"/>
        </a:p>
      </dgm:t>
    </dgm:pt>
    <dgm:pt modelId="{C5C2D836-3B36-49E6-9E86-616DE81FB723}" type="pres">
      <dgm:prSet presAssocID="{5BDA961C-6E49-4B61-AEC4-6044565CC67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8C8672-AFC6-4D14-A0B6-71111534B6B8}" type="pres">
      <dgm:prSet presAssocID="{667DE353-D04A-4335-94B1-8613D473BC5F}" presName="composite" presStyleCnt="0"/>
      <dgm:spPr/>
    </dgm:pt>
    <dgm:pt modelId="{F724E4D4-C655-4529-A017-3E765740026C}" type="pres">
      <dgm:prSet presAssocID="{667DE353-D04A-4335-94B1-8613D473BC5F}" presName="bentUpArrow1" presStyleLbl="alignImgPlace1" presStyleIdx="0" presStyleCnt="2" custLinFactNeighborX="14597" custLinFactNeighborY="-22137"/>
      <dgm:spPr>
        <a:ln>
          <a:solidFill>
            <a:srgbClr val="00B0F0"/>
          </a:solidFill>
        </a:ln>
      </dgm:spPr>
    </dgm:pt>
    <dgm:pt modelId="{D437EB83-E957-41AE-9899-BB8F14A2D6F4}" type="pres">
      <dgm:prSet presAssocID="{667DE353-D04A-4335-94B1-8613D473BC5F}" presName="ParentText" presStyleLbl="node1" presStyleIdx="0" presStyleCnt="3" custScaleY="116617" custLinFactNeighborY="-50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4328A-E68C-4BE7-8464-F04662C81745}" type="pres">
      <dgm:prSet presAssocID="{667DE353-D04A-4335-94B1-8613D473BC5F}" presName="ChildText" presStyleLbl="revTx" presStyleIdx="0" presStyleCnt="3" custScaleX="171458" custLinFactNeighborX="34772" custLinFactNeighborY="-266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7826C-A0D1-4138-AE57-7249F9282350}" type="pres">
      <dgm:prSet presAssocID="{37E3DB96-2D0A-4139-8DB7-BC5A8C47840B}" presName="sibTrans" presStyleCnt="0"/>
      <dgm:spPr/>
    </dgm:pt>
    <dgm:pt modelId="{D74A3414-FFAC-4DDC-9D42-13DB8C6ABEC6}" type="pres">
      <dgm:prSet presAssocID="{AE5A17CF-076B-46B5-8005-0198924AF9A4}" presName="composite" presStyleCnt="0"/>
      <dgm:spPr/>
    </dgm:pt>
    <dgm:pt modelId="{C3590318-131F-4EA7-945D-C222E6B6E933}" type="pres">
      <dgm:prSet presAssocID="{AE5A17CF-076B-46B5-8005-0198924AF9A4}" presName="bentUpArrow1" presStyleLbl="alignImgPlace1" presStyleIdx="1" presStyleCnt="2" custLinFactNeighborY="-33624"/>
      <dgm:spPr>
        <a:ln>
          <a:solidFill>
            <a:srgbClr val="00B0F0"/>
          </a:solidFill>
        </a:ln>
      </dgm:spPr>
    </dgm:pt>
    <dgm:pt modelId="{55F46AD6-5A74-4BCB-B786-12BE4B89C4F4}" type="pres">
      <dgm:prSet presAssocID="{AE5A17CF-076B-46B5-8005-0198924AF9A4}" presName="ParentText" presStyleLbl="node1" presStyleIdx="1" presStyleCnt="3" custScaleX="116906" custScaleY="116358" custLinFactNeighborX="-4650" custLinFactNeighborY="-222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CD957-AE5E-4059-9816-77966822A13A}" type="pres">
      <dgm:prSet presAssocID="{AE5A17CF-076B-46B5-8005-0198924AF9A4}" presName="ChildText" presStyleLbl="revTx" presStyleIdx="1" presStyleCnt="3" custScaleX="171724" custScaleY="138829" custLinFactNeighborX="40166" custLinFactNeighborY="-372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EE066-0698-4BB1-AFD4-CE8F114A58C0}" type="pres">
      <dgm:prSet presAssocID="{4163D157-B035-46E1-B9DC-11EFC049C7DB}" presName="sibTrans" presStyleCnt="0"/>
      <dgm:spPr/>
    </dgm:pt>
    <dgm:pt modelId="{2C2B101C-46EF-460F-B93A-058E9B579BC1}" type="pres">
      <dgm:prSet presAssocID="{C2B529E3-6F82-4848-8962-B7C452978829}" presName="composite" presStyleCnt="0"/>
      <dgm:spPr/>
    </dgm:pt>
    <dgm:pt modelId="{F72A8DA7-05B8-423E-A76F-61D3518A472D}" type="pres">
      <dgm:prSet presAssocID="{C2B529E3-6F82-4848-8962-B7C452978829}" presName="ParentText" presStyleLbl="node1" presStyleIdx="2" presStyleCnt="3" custLinFactNeighborX="-5825" custLinFactNeighborY="-317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E1AB-FDBB-4BC3-8D3E-94F6167EF6D3}" type="pres">
      <dgm:prSet presAssocID="{C2B529E3-6F82-4848-8962-B7C452978829}" presName="FinalChildText" presStyleLbl="revTx" presStyleIdx="2" presStyleCnt="3" custLinFactNeighborX="-8366" custLinFactNeighborY="-325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2CFF09-4CA7-4660-9287-ABA69E632590}" srcId="{5BDA961C-6E49-4B61-AEC4-6044565CC67F}" destId="{AE5A17CF-076B-46B5-8005-0198924AF9A4}" srcOrd="1" destOrd="0" parTransId="{BE31A69A-FC79-4C16-BB2D-2CF51A66B413}" sibTransId="{4163D157-B035-46E1-B9DC-11EFC049C7DB}"/>
    <dgm:cxn modelId="{F7C5DCFE-4107-9343-B881-19A491D65A0F}" type="presOf" srcId="{667DE353-D04A-4335-94B1-8613D473BC5F}" destId="{D437EB83-E957-41AE-9899-BB8F14A2D6F4}" srcOrd="0" destOrd="0" presId="urn:microsoft.com/office/officeart/2005/8/layout/StepDownProcess"/>
    <dgm:cxn modelId="{78394262-1DB3-7F43-9BBE-D84D21FD298C}" type="presOf" srcId="{AE5A17CF-076B-46B5-8005-0198924AF9A4}" destId="{55F46AD6-5A74-4BCB-B786-12BE4B89C4F4}" srcOrd="0" destOrd="0" presId="urn:microsoft.com/office/officeart/2005/8/layout/StepDownProcess"/>
    <dgm:cxn modelId="{E40865AF-7047-EC4D-9C2C-089F42C06981}" type="presOf" srcId="{A61F2CC8-0125-48FC-A059-2570B31C1485}" destId="{98BCD957-AE5E-4059-9816-77966822A13A}" srcOrd="0" destOrd="0" presId="urn:microsoft.com/office/officeart/2005/8/layout/StepDownProcess"/>
    <dgm:cxn modelId="{2585E001-265F-4F52-B5CB-77CE0F773BE7}" srcId="{AE5A17CF-076B-46B5-8005-0198924AF9A4}" destId="{8D76295C-E8AD-4E29-A592-39DD077190A2}" srcOrd="1" destOrd="0" parTransId="{09DC0D07-96E2-4BE8-912E-43F0DA349EFF}" sibTransId="{ED6AB146-3B45-477B-829B-1D65C80806AF}"/>
    <dgm:cxn modelId="{90070C12-D18B-4298-9F90-990BC2572196}" srcId="{5BDA961C-6E49-4B61-AEC4-6044565CC67F}" destId="{C2B529E3-6F82-4848-8962-B7C452978829}" srcOrd="2" destOrd="0" parTransId="{E8A0E756-0005-4B4A-A59C-3FAD45E880B2}" sibTransId="{85840770-FA5E-4153-9F69-2E120D233208}"/>
    <dgm:cxn modelId="{E05569E6-E57E-254C-90B7-C59843A581FC}" type="presOf" srcId="{B6E5A1BD-A6AE-4AA2-85DF-8AA0DA7A01D0}" destId="{14C2E1AB-FDBB-4BC3-8D3E-94F6167EF6D3}" srcOrd="0" destOrd="0" presId="urn:microsoft.com/office/officeart/2005/8/layout/StepDownProcess"/>
    <dgm:cxn modelId="{43A2810F-C1EC-1243-A113-250AE6B416B1}" type="presOf" srcId="{C2B529E3-6F82-4848-8962-B7C452978829}" destId="{F72A8DA7-05B8-423E-A76F-61D3518A472D}" srcOrd="0" destOrd="0" presId="urn:microsoft.com/office/officeart/2005/8/layout/StepDownProcess"/>
    <dgm:cxn modelId="{8493672F-04B8-3E45-86B0-058FB6BDE5EB}" type="presOf" srcId="{6B452558-D2FC-4230-BD8B-2229A1404679}" destId="{2354328A-E68C-4BE7-8464-F04662C81745}" srcOrd="0" destOrd="0" presId="urn:microsoft.com/office/officeart/2005/8/layout/StepDownProcess"/>
    <dgm:cxn modelId="{02901800-9811-43F0-B951-D4C949B3985D}" srcId="{667DE353-D04A-4335-94B1-8613D473BC5F}" destId="{6B452558-D2FC-4230-BD8B-2229A1404679}" srcOrd="0" destOrd="0" parTransId="{90FB5CB2-81A1-43C9-815E-0453E46D175D}" sibTransId="{46619749-1FAA-485E-8863-B94E562521D4}"/>
    <dgm:cxn modelId="{3A3CDB35-D247-472B-A358-E6760CD7E513}" srcId="{AE5A17CF-076B-46B5-8005-0198924AF9A4}" destId="{A61F2CC8-0125-48FC-A059-2570B31C1485}" srcOrd="0" destOrd="0" parTransId="{84173316-756E-47E8-ACE6-6843E193B85D}" sibTransId="{2615E4F4-14F4-4430-8C27-E50E48D57BDE}"/>
    <dgm:cxn modelId="{FA4B5C16-650D-B548-A9BF-E0BE98FE5C2B}" type="presOf" srcId="{5BDA961C-6E49-4B61-AEC4-6044565CC67F}" destId="{C5C2D836-3B36-49E6-9E86-616DE81FB723}" srcOrd="0" destOrd="0" presId="urn:microsoft.com/office/officeart/2005/8/layout/StepDownProcess"/>
    <dgm:cxn modelId="{2A1DF7D9-D4AC-4E63-85EC-4FBE0FCD1EA9}" srcId="{5BDA961C-6E49-4B61-AEC4-6044565CC67F}" destId="{667DE353-D04A-4335-94B1-8613D473BC5F}" srcOrd="0" destOrd="0" parTransId="{138D5EDD-E1AC-4283-97C1-6F38F20DCDCE}" sibTransId="{37E3DB96-2D0A-4139-8DB7-BC5A8C47840B}"/>
    <dgm:cxn modelId="{66B130EB-C6ED-4B86-8DD6-1825C6FE5949}" srcId="{C2B529E3-6F82-4848-8962-B7C452978829}" destId="{B6E5A1BD-A6AE-4AA2-85DF-8AA0DA7A01D0}" srcOrd="0" destOrd="0" parTransId="{CF36AD19-402E-46EB-9185-E51D2F7D0A16}" sibTransId="{11284A60-5296-4F59-87C0-837436DC2B08}"/>
    <dgm:cxn modelId="{BA7CDF53-93D1-2A49-8C03-6E88806C5105}" type="presOf" srcId="{8D76295C-E8AD-4E29-A592-39DD077190A2}" destId="{98BCD957-AE5E-4059-9816-77966822A13A}" srcOrd="0" destOrd="1" presId="urn:microsoft.com/office/officeart/2005/8/layout/StepDownProcess"/>
    <dgm:cxn modelId="{2F84C60B-FBB5-1545-8347-D0F0EC373B81}" type="presParOf" srcId="{C5C2D836-3B36-49E6-9E86-616DE81FB723}" destId="{BB8C8672-AFC6-4D14-A0B6-71111534B6B8}" srcOrd="0" destOrd="0" presId="urn:microsoft.com/office/officeart/2005/8/layout/StepDownProcess"/>
    <dgm:cxn modelId="{13F4891A-434D-754D-BE79-FE0A6F514AC1}" type="presParOf" srcId="{BB8C8672-AFC6-4D14-A0B6-71111534B6B8}" destId="{F724E4D4-C655-4529-A017-3E765740026C}" srcOrd="0" destOrd="0" presId="urn:microsoft.com/office/officeart/2005/8/layout/StepDownProcess"/>
    <dgm:cxn modelId="{5A000062-249E-5340-AABE-DE8F33243F17}" type="presParOf" srcId="{BB8C8672-AFC6-4D14-A0B6-71111534B6B8}" destId="{D437EB83-E957-41AE-9899-BB8F14A2D6F4}" srcOrd="1" destOrd="0" presId="urn:microsoft.com/office/officeart/2005/8/layout/StepDownProcess"/>
    <dgm:cxn modelId="{011E7A07-EF44-4043-B31B-C54097200071}" type="presParOf" srcId="{BB8C8672-AFC6-4D14-A0B6-71111534B6B8}" destId="{2354328A-E68C-4BE7-8464-F04662C81745}" srcOrd="2" destOrd="0" presId="urn:microsoft.com/office/officeart/2005/8/layout/StepDownProcess"/>
    <dgm:cxn modelId="{9F40A31E-6482-C54D-A83B-B3C7F77F2D2D}" type="presParOf" srcId="{C5C2D836-3B36-49E6-9E86-616DE81FB723}" destId="{8AF7826C-A0D1-4138-AE57-7249F9282350}" srcOrd="1" destOrd="0" presId="urn:microsoft.com/office/officeart/2005/8/layout/StepDownProcess"/>
    <dgm:cxn modelId="{84FF18C4-12A9-9748-961F-1A03BDCAC6FA}" type="presParOf" srcId="{C5C2D836-3B36-49E6-9E86-616DE81FB723}" destId="{D74A3414-FFAC-4DDC-9D42-13DB8C6ABEC6}" srcOrd="2" destOrd="0" presId="urn:microsoft.com/office/officeart/2005/8/layout/StepDownProcess"/>
    <dgm:cxn modelId="{BB0CB60E-FA02-1A4F-B03D-F0D927514853}" type="presParOf" srcId="{D74A3414-FFAC-4DDC-9D42-13DB8C6ABEC6}" destId="{C3590318-131F-4EA7-945D-C222E6B6E933}" srcOrd="0" destOrd="0" presId="urn:microsoft.com/office/officeart/2005/8/layout/StepDownProcess"/>
    <dgm:cxn modelId="{D23DC9D0-B53F-0A40-A23A-F8C72B4E3B27}" type="presParOf" srcId="{D74A3414-FFAC-4DDC-9D42-13DB8C6ABEC6}" destId="{55F46AD6-5A74-4BCB-B786-12BE4B89C4F4}" srcOrd="1" destOrd="0" presId="urn:microsoft.com/office/officeart/2005/8/layout/StepDownProcess"/>
    <dgm:cxn modelId="{3B58D7B2-5B4C-524E-B793-7EB4A196FA2A}" type="presParOf" srcId="{D74A3414-FFAC-4DDC-9D42-13DB8C6ABEC6}" destId="{98BCD957-AE5E-4059-9816-77966822A13A}" srcOrd="2" destOrd="0" presId="urn:microsoft.com/office/officeart/2005/8/layout/StepDownProcess"/>
    <dgm:cxn modelId="{28817585-C216-AA47-9117-0FBCD1650A08}" type="presParOf" srcId="{C5C2D836-3B36-49E6-9E86-616DE81FB723}" destId="{DAEEE066-0698-4BB1-AFD4-CE8F114A58C0}" srcOrd="3" destOrd="0" presId="urn:microsoft.com/office/officeart/2005/8/layout/StepDownProcess"/>
    <dgm:cxn modelId="{12B56A3D-9BD6-CE43-B624-B9A9506AF6E3}" type="presParOf" srcId="{C5C2D836-3B36-49E6-9E86-616DE81FB723}" destId="{2C2B101C-46EF-460F-B93A-058E9B579BC1}" srcOrd="4" destOrd="0" presId="urn:microsoft.com/office/officeart/2005/8/layout/StepDownProcess"/>
    <dgm:cxn modelId="{AF9DBF24-A08A-364E-AA0E-4B0E04E2D5B7}" type="presParOf" srcId="{2C2B101C-46EF-460F-B93A-058E9B579BC1}" destId="{F72A8DA7-05B8-423E-A76F-61D3518A472D}" srcOrd="0" destOrd="0" presId="urn:microsoft.com/office/officeart/2005/8/layout/StepDownProcess"/>
    <dgm:cxn modelId="{B67BD2C8-9B4D-3841-9B7C-E9BE598C875D}" type="presParOf" srcId="{2C2B101C-46EF-460F-B93A-058E9B579BC1}" destId="{14C2E1AB-FDBB-4BC3-8D3E-94F6167EF6D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4E4D4-C655-4529-A017-3E765740026C}">
      <dsp:nvSpPr>
        <dsp:cNvPr id="0" name=""/>
        <dsp:cNvSpPr/>
      </dsp:nvSpPr>
      <dsp:spPr>
        <a:xfrm rot="5400000">
          <a:off x="618237" y="1557355"/>
          <a:ext cx="1417239" cy="1613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7EB83-E957-41AE-9899-BB8F14A2D6F4}">
      <dsp:nvSpPr>
        <dsp:cNvPr id="0" name=""/>
        <dsp:cNvSpPr/>
      </dsp:nvSpPr>
      <dsp:spPr>
        <a:xfrm>
          <a:off x="7235" y="76199"/>
          <a:ext cx="2385797" cy="194748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The president or member of Congress presents a law to Congress for approval.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2320" y="171284"/>
        <a:ext cx="2195627" cy="1757311"/>
      </dsp:txXfrm>
    </dsp:sp>
    <dsp:sp modelId="{2354328A-E68C-4BE7-8464-F04662C81745}">
      <dsp:nvSpPr>
        <dsp:cNvPr id="0" name=""/>
        <dsp:cNvSpPr/>
      </dsp:nvSpPr>
      <dsp:spPr>
        <a:xfrm>
          <a:off x="2376426" y="98992"/>
          <a:ext cx="2975141" cy="134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Congress discusses the law and makes any changes it thinks are needed.</a:t>
          </a:r>
          <a:endParaRPr lang="en-US" sz="2000" kern="1200" dirty="0"/>
        </a:p>
      </dsp:txBody>
      <dsp:txXfrm>
        <a:off x="2376426" y="98992"/>
        <a:ext cx="2975141" cy="1349752"/>
      </dsp:txXfrm>
    </dsp:sp>
    <dsp:sp modelId="{C3590318-131F-4EA7-945D-C222E6B6E933}">
      <dsp:nvSpPr>
        <dsp:cNvPr id="0" name=""/>
        <dsp:cNvSpPr/>
      </dsp:nvSpPr>
      <dsp:spPr>
        <a:xfrm rot="5400000">
          <a:off x="2860054" y="3407084"/>
          <a:ext cx="1417239" cy="1613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46AD6-5A74-4BCB-B786-12BE4B89C4F4}">
      <dsp:nvSpPr>
        <dsp:cNvPr id="0" name=""/>
        <dsp:cNvSpPr/>
      </dsp:nvSpPr>
      <dsp:spPr>
        <a:xfrm>
          <a:off x="2171960" y="1804336"/>
          <a:ext cx="2789140" cy="194315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The Senate and House of Representatives vote separately on the law.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266834" y="1899210"/>
        <a:ext cx="2599392" cy="1753408"/>
      </dsp:txXfrm>
    </dsp:sp>
    <dsp:sp modelId="{98BCD957-AE5E-4059-9816-77966822A13A}">
      <dsp:nvSpPr>
        <dsp:cNvPr id="0" name=""/>
        <dsp:cNvSpPr/>
      </dsp:nvSpPr>
      <dsp:spPr>
        <a:xfrm>
          <a:off x="4945052" y="1707559"/>
          <a:ext cx="2979757" cy="1873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both houses approve it, it moves on to the next step.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one house rejects it, it can be rewritten, or it dies</a:t>
          </a:r>
          <a:endParaRPr lang="en-US" sz="2000" kern="1200" dirty="0"/>
        </a:p>
      </dsp:txBody>
      <dsp:txXfrm>
        <a:off x="4945052" y="1707559"/>
        <a:ext cx="2979757" cy="1873847"/>
      </dsp:txXfrm>
    </dsp:sp>
    <dsp:sp modelId="{F72A8DA7-05B8-423E-A76F-61D3518A472D}">
      <dsp:nvSpPr>
        <dsp:cNvPr id="0" name=""/>
        <dsp:cNvSpPr/>
      </dsp:nvSpPr>
      <dsp:spPr>
        <a:xfrm>
          <a:off x="4419593" y="3657597"/>
          <a:ext cx="2385797" cy="16699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The President approves the law.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01129" y="3739133"/>
        <a:ext cx="2222725" cy="1506908"/>
      </dsp:txXfrm>
    </dsp:sp>
    <dsp:sp modelId="{14C2E1AB-FDBB-4BC3-8D3E-94F6167EF6D3}">
      <dsp:nvSpPr>
        <dsp:cNvPr id="0" name=""/>
        <dsp:cNvSpPr/>
      </dsp:nvSpPr>
      <dsp:spPr>
        <a:xfrm>
          <a:off x="6799196" y="3908066"/>
          <a:ext cx="1735201" cy="1349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But the president may VETO (reject) the law.</a:t>
          </a:r>
          <a:endParaRPr lang="en-US" sz="2000" kern="1200" dirty="0"/>
        </a:p>
      </dsp:txBody>
      <dsp:txXfrm>
        <a:off x="6799196" y="3908066"/>
        <a:ext cx="1735201" cy="1349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2268737-B18A-4E1A-9E9D-E5FA11753E8B}" type="datetimeFigureOut">
              <a:rPr lang="en-US" altLang="en-US"/>
              <a:pPr>
                <a:defRPr/>
              </a:pPr>
              <a:t>10/31/2017</a:t>
            </a:fld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43D2065-2DD5-4009-A8DC-0D7F6904A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70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EA0DE-3086-439E-A873-94D854600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02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3A727-0780-45DB-BADA-10C5C60F17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07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2D1C-7A62-4E2F-90D6-0DA8981C6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A013-8F51-4068-A7CB-A7705BB9E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75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344A2-91F3-435D-BAAF-03297D17C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8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C4AC1-CA7C-4380-9E6D-FD56CAE7D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7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DE0BD-BE29-446C-876A-813C66C69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21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67B5B-48BC-4D05-8A01-C076E76A2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1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6D310-A924-4A1D-B268-3826D2BC85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97D34-E35E-43BB-9587-FBFBA9C1F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42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93138-7F8A-4D5B-98EE-62AB392CC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49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98593E8-A8E9-4005-A1EE-D46E42E50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H0Hl31vdF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www.youtube.com/watch?v=FFroMQlKia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2971800"/>
          </a:xfrm>
          <a:solidFill>
            <a:srgbClr val="BEE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t"/>
          <a:lstStyle/>
          <a:p>
            <a:pPr algn="l" eaLnBrk="1" hangingPunct="1"/>
            <a:r>
              <a:rPr lang="en-US" altLang="en-US" b="1" u="sng" smtClean="0"/>
              <a:t>Focus Question</a:t>
            </a:r>
            <a:r>
              <a:rPr lang="en-US" altLang="en-US" b="1" smtClean="0"/>
              <a:t>:</a:t>
            </a:r>
            <a:br>
              <a:rPr lang="en-US" altLang="en-US" b="1" smtClean="0"/>
            </a:br>
            <a:r>
              <a:rPr lang="en-US" altLang="en-US" smtClean="0"/>
              <a:t>How does the Constitution separate  and balance the powers of the federal government?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3429000"/>
          </a:xfrm>
          <a:solidFill>
            <a:srgbClr val="AABCD6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4000" b="1" u="sng" dirty="0" smtClean="0"/>
              <a:t>HW</a:t>
            </a:r>
            <a:r>
              <a:rPr lang="en-US" altLang="en-US" sz="4000" b="1" dirty="0" smtClean="0"/>
              <a:t>:</a:t>
            </a:r>
          </a:p>
          <a:p>
            <a:pPr algn="l" eaLnBrk="1" hangingPunct="1"/>
            <a:r>
              <a:rPr lang="en-US" altLang="en-US" sz="4000" b="1" dirty="0" smtClean="0"/>
              <a:t>p.54 </a:t>
            </a:r>
            <a:r>
              <a:rPr lang="en-US" altLang="en-US" sz="4000" b="1" smtClean="0"/>
              <a:t>in packet</a:t>
            </a:r>
            <a:endParaRPr lang="en-US" alt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5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686800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President</a:t>
            </a:r>
            <a:r>
              <a:rPr lang="en-US" altLang="en-US" dirty="0">
                <a:solidFill>
                  <a:srgbClr val="000000"/>
                </a:solidFill>
              </a:rPr>
              <a:t> - The President decides that Congress will meet in regular session on December 15 of each year. (the Amendments)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Congress</a:t>
            </a:r>
            <a:r>
              <a:rPr lang="en-US" altLang="en-US" dirty="0">
                <a:solidFill>
                  <a:srgbClr val="000000"/>
                </a:solidFill>
              </a:rPr>
              <a:t> - Congress decides to impeach President </a:t>
            </a:r>
            <a:r>
              <a:rPr lang="en-US" altLang="en-US" dirty="0" smtClean="0">
                <a:solidFill>
                  <a:srgbClr val="000000"/>
                </a:solidFill>
              </a:rPr>
              <a:t>Trump </a:t>
            </a:r>
            <a:r>
              <a:rPr lang="en-US" altLang="en-US" dirty="0">
                <a:solidFill>
                  <a:srgbClr val="000000"/>
                </a:solidFill>
              </a:rPr>
              <a:t>with the President Pro-Tem of the Senate presiding. 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Courts</a:t>
            </a:r>
            <a:r>
              <a:rPr lang="en-US" altLang="en-US" dirty="0">
                <a:solidFill>
                  <a:srgbClr val="000000"/>
                </a:solidFill>
              </a:rPr>
              <a:t> - The ambassador to Spain is brought home and tried in a New York court for crimes. (Article 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6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6868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President</a:t>
            </a:r>
            <a:r>
              <a:rPr lang="en-US" altLang="en-US" dirty="0">
                <a:solidFill>
                  <a:srgbClr val="000000"/>
                </a:solidFill>
              </a:rPr>
              <a:t> - The President orders that a mass murderer be sent back to New York from Florida. (Article IV)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Congress</a:t>
            </a:r>
            <a:r>
              <a:rPr lang="en-US" altLang="en-US" dirty="0">
                <a:solidFill>
                  <a:srgbClr val="000000"/>
                </a:solidFill>
              </a:rPr>
              <a:t> - A House member dies, the House takes four days off to mourn but the Senate says they can only have two days off. 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Courts</a:t>
            </a:r>
            <a:r>
              <a:rPr lang="en-US" altLang="en-US" dirty="0">
                <a:solidFill>
                  <a:srgbClr val="000000"/>
                </a:solidFill>
              </a:rPr>
              <a:t> - The Court rules that the heads of departments may no longer make appointments of inferior officers, but only the President of the U.S. </a:t>
            </a:r>
            <a:r>
              <a:rPr lang="en-US" altLang="en-US" dirty="0" smtClean="0">
                <a:solidFill>
                  <a:srgbClr val="000000"/>
                </a:solidFill>
              </a:rPr>
              <a:t>can (Article </a:t>
            </a:r>
            <a:r>
              <a:rPr lang="en-US" altLang="en-US" dirty="0">
                <a:solidFill>
                  <a:srgbClr val="000000"/>
                </a:solidFill>
              </a:rPr>
              <a:t>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7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686800" cy="613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President</a:t>
            </a:r>
            <a:r>
              <a:rPr lang="en-US" altLang="en-US" dirty="0">
                <a:solidFill>
                  <a:srgbClr val="000000"/>
                </a:solidFill>
              </a:rPr>
              <a:t> - </a:t>
            </a:r>
            <a:r>
              <a:rPr lang="en-US" altLang="en-US" dirty="0"/>
              <a:t>Justin Bieber comes to town and is given a ticket for double-parking his Lamborghini on Fifth Avenue. President </a:t>
            </a:r>
            <a:r>
              <a:rPr lang="en-US" altLang="en-US" dirty="0" smtClean="0"/>
              <a:t>Trump </a:t>
            </a:r>
            <a:r>
              <a:rPr lang="en-US" altLang="en-US" dirty="0"/>
              <a:t>pardons him. </a:t>
            </a:r>
            <a:r>
              <a:rPr lang="en-US" altLang="en-US" dirty="0">
                <a:solidFill>
                  <a:srgbClr val="000000"/>
                </a:solidFill>
              </a:rPr>
              <a:t> (Article II)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Congress</a:t>
            </a:r>
            <a:r>
              <a:rPr lang="en-US" altLang="en-US" dirty="0">
                <a:solidFill>
                  <a:srgbClr val="000000"/>
                </a:solidFill>
              </a:rPr>
              <a:t> - Congress passes a law naming 15 university students guilty of crimes against the government - orders them expelled from school. 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Courts</a:t>
            </a:r>
            <a:r>
              <a:rPr lang="en-US" altLang="en-US" dirty="0">
                <a:solidFill>
                  <a:srgbClr val="000000"/>
                </a:solidFill>
              </a:rPr>
              <a:t> - </a:t>
            </a:r>
            <a:r>
              <a:rPr lang="en-US" altLang="en-US" dirty="0"/>
              <a:t>A man slips while getting on a NYC bus and sues for wrongful injury by taking the case directly to the Supreme Court</a:t>
            </a:r>
            <a:r>
              <a:rPr lang="en-US" altLang="en-US" dirty="0">
                <a:solidFill>
                  <a:srgbClr val="000000"/>
                </a:solidFill>
              </a:rPr>
              <a:t>. (Article 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8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686800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President</a:t>
            </a:r>
            <a:r>
              <a:rPr lang="en-US" altLang="en-US" dirty="0">
                <a:solidFill>
                  <a:srgbClr val="000000"/>
                </a:solidFill>
              </a:rPr>
              <a:t> - Your land is in the way of a federal highway, so the President takes your land without compensation. (the Amendments)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Congress</a:t>
            </a:r>
            <a:r>
              <a:rPr lang="en-US" altLang="en-US" dirty="0">
                <a:solidFill>
                  <a:srgbClr val="000000"/>
                </a:solidFill>
              </a:rPr>
              <a:t> - Congress passes a law that says you can sue your state in federal court. (the Amendments)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Courts</a:t>
            </a:r>
            <a:r>
              <a:rPr lang="en-US" altLang="en-US" dirty="0">
                <a:solidFill>
                  <a:srgbClr val="000000"/>
                </a:solidFill>
              </a:rPr>
              <a:t> - The Court rules that income tax is illegal and you don't have to pay. (the Amendments)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9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8392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sz="3000" u="sng" dirty="0">
                <a:solidFill>
                  <a:srgbClr val="000000"/>
                </a:solidFill>
              </a:rPr>
              <a:t>President</a:t>
            </a:r>
            <a:r>
              <a:rPr lang="en-US" altLang="en-US" sz="3000" dirty="0">
                <a:solidFill>
                  <a:srgbClr val="000000"/>
                </a:solidFill>
              </a:rPr>
              <a:t> - The President orders that since all citizens over 18 want to vote for the President, they may do so by popular vote. (the Amendments)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sz="3000" u="sng" dirty="0">
                <a:solidFill>
                  <a:srgbClr val="000000"/>
                </a:solidFill>
              </a:rPr>
              <a:t>Congress</a:t>
            </a:r>
            <a:r>
              <a:rPr lang="en-US" altLang="en-US" sz="3000" dirty="0">
                <a:solidFill>
                  <a:srgbClr val="000000"/>
                </a:solidFill>
              </a:rPr>
              <a:t> - </a:t>
            </a:r>
            <a:r>
              <a:rPr lang="en-US" altLang="en-US" sz="3000" dirty="0"/>
              <a:t>Congress decides that because of the contributions of Derek Jeter in baseball, they will honor him with the title, “Sir Derek </a:t>
            </a:r>
            <a:r>
              <a:rPr lang="en-US" altLang="en-US" sz="3000" dirty="0" smtClean="0"/>
              <a:t>Jeter</a:t>
            </a:r>
            <a:r>
              <a:rPr lang="ja-JP" altLang="en-US" sz="3000" dirty="0" smtClean="0"/>
              <a:t>”</a:t>
            </a:r>
            <a:r>
              <a:rPr lang="en-US" altLang="ja-JP" sz="3000" dirty="0" smtClean="0"/>
              <a:t>and make him a noble. </a:t>
            </a:r>
            <a:r>
              <a:rPr lang="en-US" altLang="ja-JP" sz="3000" dirty="0">
                <a:solidFill>
                  <a:srgbClr val="000000"/>
                </a:solidFill>
              </a:rPr>
              <a:t>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sz="3000" u="sng" dirty="0">
                <a:solidFill>
                  <a:srgbClr val="000000"/>
                </a:solidFill>
              </a:rPr>
              <a:t>Courts</a:t>
            </a:r>
            <a:r>
              <a:rPr lang="en-US" altLang="en-US" sz="3000" dirty="0">
                <a:solidFill>
                  <a:srgbClr val="000000"/>
                </a:solidFill>
              </a:rPr>
              <a:t> - The Court rules that because of the difficulty in finding honest, law abiding, candidates they will allow Senator Kirsten Gillibrand </a:t>
            </a:r>
            <a:r>
              <a:rPr lang="en-US" altLang="en-US" sz="3000" dirty="0" smtClean="0">
                <a:solidFill>
                  <a:srgbClr val="000000"/>
                </a:solidFill>
              </a:rPr>
              <a:t>to become </a:t>
            </a:r>
            <a:r>
              <a:rPr lang="en-US" altLang="en-US" sz="3000" dirty="0">
                <a:solidFill>
                  <a:srgbClr val="000000"/>
                </a:solidFill>
              </a:rPr>
              <a:t>Secretary of Interior. (Article 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10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685800"/>
            <a:ext cx="8991600" cy="613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President</a:t>
            </a:r>
            <a:r>
              <a:rPr lang="en-US" altLang="en-US" dirty="0">
                <a:solidFill>
                  <a:srgbClr val="000000"/>
                </a:solidFill>
              </a:rPr>
              <a:t> - The President, concerned about drug violations in New York state, allows the Governor and Attorney General to suspend democracy for a period of one month. (Article IV)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Congress</a:t>
            </a:r>
            <a:r>
              <a:rPr lang="en-US" altLang="en-US" dirty="0">
                <a:solidFill>
                  <a:srgbClr val="000000"/>
                </a:solidFill>
              </a:rPr>
              <a:t> - Congress decides to change the Constitution to allow the President to be elected to one term of six years. (Article IV or the Amendments)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Courts</a:t>
            </a:r>
            <a:r>
              <a:rPr lang="en-US" altLang="en-US" dirty="0">
                <a:solidFill>
                  <a:srgbClr val="000000"/>
                </a:solidFill>
              </a:rPr>
              <a:t> - </a:t>
            </a:r>
            <a:r>
              <a:rPr lang="en-US" altLang="en-US" dirty="0"/>
              <a:t>The Courts find Donald Trump guilty of treason on the basis of testimony by an unhappy ex-employee alone</a:t>
            </a:r>
            <a:r>
              <a:rPr lang="en-US" altLang="en-US" dirty="0">
                <a:solidFill>
                  <a:srgbClr val="000000"/>
                </a:solidFill>
              </a:rPr>
              <a:t>. (Article 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228600" y="196850"/>
            <a:ext cx="8686800" cy="6432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Directions</a:t>
            </a:r>
            <a:r>
              <a:rPr lang="en-US" altLang="en-US" sz="1800" dirty="0"/>
              <a:t>: Provide notes (not sentences) on the dotted lines that give details for the topic sentence (TS) listed.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T.S: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One example of the separation of power in the U.S. Constitution is the creation of three branches of government.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………………………………………………………………………………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……………………………………………………………………………..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…………………………………………………………………………….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Directions: 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Provide a complete topic sentence (T.S.) on the solid line that summarizes the three detail notes on dotted lines .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T.S.: 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alt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..one branch of government cannot become too powerful .....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alt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.each branch has specific powers/check the power of another branch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alt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..President cannot wage war/Congress needs to declare war</a:t>
            </a:r>
            <a:r>
              <a:rPr lang="en-US" altLang="en-US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..</a:t>
            </a:r>
            <a:endParaRPr lang="en-US" altLang="en-US" sz="2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www.youtube.com/watch?v=QH0Hl31vdF4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2971800"/>
          </a:xfrm>
          <a:solidFill>
            <a:srgbClr val="BEE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t"/>
          <a:lstStyle/>
          <a:p>
            <a:pPr algn="l" eaLnBrk="1" hangingPunct="1"/>
            <a:r>
              <a:rPr lang="en-US" altLang="en-US" b="1" u="sng" smtClean="0"/>
              <a:t>Focus Question</a:t>
            </a:r>
            <a:r>
              <a:rPr lang="en-US" altLang="en-US" b="1" smtClean="0"/>
              <a:t>:</a:t>
            </a:r>
            <a:br>
              <a:rPr lang="en-US" altLang="en-US" b="1" smtClean="0"/>
            </a:br>
            <a:r>
              <a:rPr lang="en-US" altLang="en-US" smtClean="0"/>
              <a:t>How does the Constitution separate  and balance the powers of the federal government?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3429000"/>
          </a:xfrm>
          <a:solidFill>
            <a:srgbClr val="AABCD6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4000" b="1" u="sng" smtClean="0"/>
              <a:t>Do Now</a:t>
            </a:r>
            <a:r>
              <a:rPr lang="en-US" altLang="en-US" sz="4000" b="1" smtClean="0"/>
              <a:t>:</a:t>
            </a:r>
          </a:p>
          <a:p>
            <a:pPr algn="l" eaLnBrk="1" hangingPunct="1"/>
            <a:r>
              <a:rPr lang="en-US" altLang="en-US" sz="4000" smtClean="0"/>
              <a:t>What are the main powers of the three branches?  (Consult your </a:t>
            </a:r>
            <a:r>
              <a:rPr lang="ja-JP" altLang="en-US" sz="4000" smtClean="0"/>
              <a:t>“</a:t>
            </a:r>
            <a:r>
              <a:rPr lang="en-US" altLang="ja-JP" sz="4000" smtClean="0"/>
              <a:t>Powers of the 3 Branches</a:t>
            </a:r>
            <a:r>
              <a:rPr lang="ja-JP" altLang="en-US" sz="4000" smtClean="0"/>
              <a:t>”</a:t>
            </a:r>
            <a:r>
              <a:rPr lang="en-US" altLang="ja-JP" sz="4000" smtClean="0"/>
              <a:t> graphic organizer.)</a:t>
            </a:r>
            <a:endParaRPr lang="en-US" altLang="en-US" sz="4000" smtClean="0"/>
          </a:p>
        </p:txBody>
      </p:sp>
    </p:spTree>
    <p:extLst>
      <p:ext uri="{BB962C8B-B14F-4D97-AF65-F5344CB8AC3E}">
        <p14:creationId xmlns:p14="http://schemas.microsoft.com/office/powerpoint/2010/main" val="5065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04670"/>
              </p:ext>
            </p:extLst>
          </p:nvPr>
        </p:nvGraphicFramePr>
        <p:xfrm>
          <a:off x="76200" y="381000"/>
          <a:ext cx="8915400" cy="654438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88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LEGISLATIVE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EXECUTIVE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JUDICIAL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953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800" b="1" dirty="0" smtClean="0"/>
                        <a:t>Congress Makes laws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/>
                        <a:t>Has</a:t>
                      </a:r>
                      <a:r>
                        <a:rPr lang="en-US" sz="2800" baseline="0" dirty="0" smtClean="0"/>
                        <a:t> power to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Collect taxes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Borrow money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Regulate commerce between foreign countries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Coin money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Declare war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President</a:t>
                      </a:r>
                    </a:p>
                    <a:p>
                      <a:pPr algn="ctr"/>
                      <a:r>
                        <a:rPr lang="en-US" sz="2800" b="1" dirty="0" smtClean="0"/>
                        <a:t>Enforces the law</a:t>
                      </a:r>
                    </a:p>
                    <a:p>
                      <a:pPr algn="ctr"/>
                      <a:endParaRPr lang="en-US" sz="2800" b="1" dirty="0" smtClean="0"/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/>
                        <a:t>Commander &amp; chief of army &amp; navy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en-US" sz="2800" b="0" dirty="0" smtClean="0"/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/>
                        <a:t>Makes</a:t>
                      </a:r>
                      <a:r>
                        <a:rPr lang="en-US" sz="2800" b="0" baseline="0" dirty="0" smtClean="0"/>
                        <a:t> treaties as long as 2/3rds of the Senate approve the treaty.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Supreme Court</a:t>
                      </a:r>
                    </a:p>
                    <a:p>
                      <a:pPr algn="ctr"/>
                      <a:r>
                        <a:rPr lang="en-US" sz="2800" b="1" dirty="0" smtClean="0"/>
                        <a:t>Interprets</a:t>
                      </a:r>
                      <a:r>
                        <a:rPr lang="en-US" sz="2800" b="1" baseline="0" dirty="0" smtClean="0"/>
                        <a:t> the law</a:t>
                      </a:r>
                    </a:p>
                    <a:p>
                      <a:pPr algn="ctr"/>
                      <a:endParaRPr lang="en-US" sz="2800" b="1" baseline="0" dirty="0" smtClean="0"/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baseline="0" dirty="0" smtClean="0"/>
                        <a:t>Shall interpret laws and treaties 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baseline="0" dirty="0" smtClean="0"/>
                        <a:t> decide conflicts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baseline="0" dirty="0" smtClean="0"/>
                        <a:t>Cases must go through inferior courts first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476250"/>
          <a:ext cx="8686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838200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>
                <a:solidFill>
                  <a:schemeClr val="tx1"/>
                </a:solidFill>
                <a:latin typeface="Harlow Solid Italic" panose="04030604020F02020D02" pitchFamily="82" charset="0"/>
              </a:rPr>
              <a:t>How a law gets made</a:t>
            </a:r>
            <a:r>
              <a:rPr lang="en-US" altLang="en-US" sz="3200" dirty="0">
                <a:solidFill>
                  <a:schemeClr val="tx1"/>
                </a:solidFill>
                <a:latin typeface="Harlow Solid Italic" panose="04030604020F02020D02" pitchFamily="82" charset="0"/>
              </a:rPr>
              <a:t>:  </a:t>
            </a:r>
            <a:r>
              <a:rPr lang="en-US" altLang="en-US" sz="800" dirty="0">
                <a:solidFill>
                  <a:schemeClr val="tx1"/>
                </a:solidFill>
                <a:latin typeface="Harlow Solid Italic" panose="04030604020F02020D02" pitchFamily="82" charset="0"/>
                <a:hlinkClick r:id="rId9"/>
              </a:rPr>
              <a:t>https://</a:t>
            </a:r>
            <a:r>
              <a:rPr lang="en-US" altLang="en-US" sz="800" dirty="0" smtClean="0">
                <a:solidFill>
                  <a:schemeClr val="tx1"/>
                </a:solidFill>
                <a:latin typeface="Harlow Solid Italic" panose="04030604020F02020D02" pitchFamily="82" charset="0"/>
                <a:hlinkClick r:id="rId9"/>
              </a:rPr>
              <a:t>www.youtube.com/watch?v=FFroMQlKiag</a:t>
            </a:r>
            <a:r>
              <a:rPr lang="en-US" altLang="en-US" sz="3200" dirty="0" smtClean="0">
                <a:solidFill>
                  <a:schemeClr val="tx1"/>
                </a:solidFill>
                <a:latin typeface="Harlow Solid Italic" panose="04030604020F02020D02" pitchFamily="82" charset="0"/>
              </a:rPr>
              <a:t/>
            </a:r>
            <a:br>
              <a:rPr lang="en-US" altLang="en-US" sz="3200" dirty="0" smtClean="0">
                <a:solidFill>
                  <a:schemeClr val="tx1"/>
                </a:solidFill>
                <a:latin typeface="Harlow Solid Italic" panose="04030604020F02020D02" pitchFamily="82" charset="0"/>
              </a:rPr>
            </a:br>
            <a:endParaRPr lang="en-US" altLang="en-US" sz="3200" dirty="0" smtClean="0">
              <a:solidFill>
                <a:schemeClr val="tx1"/>
              </a:solidFill>
              <a:latin typeface="Harlow Solid Italic" panose="04030604020F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24E4D4-C655-4529-A017-3E7657400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724E4D4-C655-4529-A017-3E7657400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37EB83-E957-41AE-9899-BB8F14A2D6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437EB83-E957-41AE-9899-BB8F14A2D6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4328A-E68C-4BE7-8464-F04662C81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354328A-E68C-4BE7-8464-F04662C817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590318-131F-4EA7-945D-C222E6B6E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C3590318-131F-4EA7-945D-C222E6B6E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F46AD6-5A74-4BCB-B786-12BE4B89C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55F46AD6-5A74-4BCB-B786-12BE4B89C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BCD957-AE5E-4059-9816-77966822A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98BCD957-AE5E-4059-9816-77966822A1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2A8DA7-05B8-423E-A76F-61D3518A4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F72A8DA7-05B8-423E-A76F-61D3518A4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C2E1AB-FDBB-4BC3-8D3E-94F6167EF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14C2E1AB-FDBB-4BC3-8D3E-94F6167EF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2286000"/>
          </a:xfrm>
          <a:solidFill>
            <a:srgbClr val="BEE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u="sng" smtClean="0">
                <a:latin typeface="Arial Black" panose="020B0A04020102020204" pitchFamily="34" charset="0"/>
              </a:rPr>
              <a:t>The </a:t>
            </a:r>
            <a:r>
              <a:rPr lang="ja-JP" altLang="en-US" sz="3600" u="sng" smtClean="0">
                <a:latin typeface="Arial Black" panose="020B0A04020102020204" pitchFamily="34" charset="0"/>
              </a:rPr>
              <a:t>“</a:t>
            </a:r>
            <a:r>
              <a:rPr lang="en-US" altLang="ja-JP" sz="3600" u="sng" smtClean="0">
                <a:latin typeface="Arial Black" panose="020B0A04020102020204" pitchFamily="34" charset="0"/>
              </a:rPr>
              <a:t>elastic clause</a:t>
            </a:r>
            <a:r>
              <a:rPr lang="ja-JP" altLang="en-US" sz="3600" u="sng" smtClean="0">
                <a:latin typeface="Arial Black" panose="020B0A04020102020204" pitchFamily="34" charset="0"/>
              </a:rPr>
              <a:t>”</a:t>
            </a:r>
            <a:r>
              <a:rPr lang="en-US" altLang="ja-JP" sz="360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en-US" altLang="en-US" smtClean="0">
                <a:latin typeface="Arial Narrow Bold" panose="020B0706020202030204" pitchFamily="34" charset="0"/>
              </a:rPr>
              <a:t>The Constitution states that Congress has the power to </a:t>
            </a:r>
            <a:r>
              <a:rPr lang="ja-JP" altLang="en-US" smtClean="0">
                <a:latin typeface="Arial Narrow Bold" panose="020B0706020202030204" pitchFamily="34" charset="0"/>
              </a:rPr>
              <a:t>“</a:t>
            </a:r>
            <a:r>
              <a:rPr lang="en-US" altLang="ja-JP" smtClean="0">
                <a:latin typeface="Arial Narrow Bold" panose="020B0706020202030204" pitchFamily="34" charset="0"/>
              </a:rPr>
              <a:t>make all Laws which shall be </a:t>
            </a:r>
            <a:r>
              <a:rPr lang="en-US" altLang="ja-JP" smtClean="0">
                <a:latin typeface="Arial Black" panose="020B0A04020102020204" pitchFamily="34" charset="0"/>
              </a:rPr>
              <a:t>necessary</a:t>
            </a:r>
            <a:r>
              <a:rPr lang="en-US" altLang="ja-JP" smtClean="0">
                <a:latin typeface="Arial Narrow Bold" panose="020B0706020202030204" pitchFamily="34" charset="0"/>
              </a:rPr>
              <a:t> and </a:t>
            </a:r>
            <a:r>
              <a:rPr lang="en-US" altLang="ja-JP" smtClean="0">
                <a:latin typeface="Arial Black" panose="020B0A04020102020204" pitchFamily="34" charset="0"/>
              </a:rPr>
              <a:t>proper</a:t>
            </a:r>
            <a:r>
              <a:rPr lang="en-US" altLang="ja-JP" smtClean="0">
                <a:latin typeface="Arial Narrow Bold" panose="020B0706020202030204" pitchFamily="34" charset="0"/>
              </a:rPr>
              <a:t>….</a:t>
            </a:r>
            <a:r>
              <a:rPr lang="ja-JP" altLang="en-US" smtClean="0">
                <a:latin typeface="Arial Narrow Bold" panose="020B0706020202030204" pitchFamily="34" charset="0"/>
              </a:rPr>
              <a:t>”</a:t>
            </a:r>
            <a:r>
              <a:rPr lang="en-US" altLang="ja-JP" smtClean="0">
                <a:latin typeface="Arial Narrow Bold" panose="020B0706020202030204" pitchFamily="34" charset="0"/>
              </a:rPr>
              <a:t> (Article I, Section 8, Clause 18) </a:t>
            </a:r>
            <a:endParaRPr lang="en-US" altLang="en-US" smtClean="0">
              <a:latin typeface="Arial Narrow Bold" panose="020B070602020203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2720975"/>
            <a:ext cx="3505200" cy="3527425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Expressed powers</a:t>
            </a:r>
            <a:r>
              <a:rPr lang="en-US" altLang="en-US" sz="2800"/>
              <a:t> – are specifically written down in the Constitution (e.g., the power to collect taxes, to establish a post office, to declare war).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105400" y="2720975"/>
            <a:ext cx="3657600" cy="3970338"/>
          </a:xfrm>
          <a:prstGeom prst="rect">
            <a:avLst/>
          </a:prstGeom>
          <a:solidFill>
            <a:srgbClr val="FF99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/>
              <a:t>Implied powers</a:t>
            </a:r>
            <a:r>
              <a:rPr lang="en-US" altLang="en-US" sz="2800"/>
              <a:t> – not stated specifically in the Constitution, but indirectly suggested by the “elastic clause</a:t>
            </a:r>
            <a:r>
              <a:rPr lang="ja-JP" altLang="en-US" sz="2800"/>
              <a:t>”</a:t>
            </a:r>
            <a:r>
              <a:rPr lang="en-US" altLang="ja-JP" sz="2800"/>
              <a:t> (e.g., </a:t>
            </a:r>
            <a:r>
              <a:rPr lang="en-US" altLang="ja-JP" sz="2800" i="1"/>
              <a:t>McCulloch v. Maryland </a:t>
            </a:r>
            <a:r>
              <a:rPr lang="en-US" altLang="ja-JP" sz="2800"/>
              <a:t>re: the National Bank).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 autoUpdateAnimBg="0"/>
      <p:bldP spid="512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1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11267" name="Text Box 1029"/>
          <p:cNvSpPr txBox="1">
            <a:spLocks noChangeArrowheads="1"/>
          </p:cNvSpPr>
          <p:nvPr/>
        </p:nvSpPr>
        <p:spPr bwMode="auto">
          <a:xfrm>
            <a:off x="152400" y="838200"/>
            <a:ext cx="8686800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>
                <a:solidFill>
                  <a:srgbClr val="000000"/>
                </a:solidFill>
              </a:rPr>
              <a:t>President</a:t>
            </a:r>
            <a:r>
              <a:rPr lang="en-US" altLang="en-US">
                <a:solidFill>
                  <a:srgbClr val="000000"/>
                </a:solidFill>
              </a:rPr>
              <a:t> - A serious economic crisis takes place in the U.S. The President decides to run for a third term. (the Amendments)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>
                <a:solidFill>
                  <a:srgbClr val="000000"/>
                </a:solidFill>
              </a:rPr>
              <a:t>Congress</a:t>
            </a:r>
            <a:r>
              <a:rPr lang="en-US" altLang="en-US">
                <a:solidFill>
                  <a:srgbClr val="000000"/>
                </a:solidFill>
              </a:rPr>
              <a:t> - Congress passes a law taking a 10% tax on lumber being exported. 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>
                <a:solidFill>
                  <a:srgbClr val="000000"/>
                </a:solidFill>
              </a:rPr>
              <a:t>Courts</a:t>
            </a:r>
            <a:r>
              <a:rPr lang="en-US" altLang="en-US">
                <a:solidFill>
                  <a:srgbClr val="000000"/>
                </a:solidFill>
              </a:rPr>
              <a:t> - The Court rules that the government may not issue patents </a:t>
            </a:r>
            <a:r>
              <a:rPr lang="en-US" altLang="en-US"/>
              <a:t>(copyrights for inventions) </a:t>
            </a:r>
            <a:r>
              <a:rPr lang="en-US" altLang="en-US">
                <a:solidFill>
                  <a:srgbClr val="000000"/>
                </a:solidFill>
              </a:rPr>
              <a:t>because of the need for technological advance. (Article I)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2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6868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President</a:t>
            </a:r>
            <a:r>
              <a:rPr lang="en-US" altLang="en-US" dirty="0">
                <a:solidFill>
                  <a:srgbClr val="000000"/>
                </a:solidFill>
              </a:rPr>
              <a:t> - The President declares war on </a:t>
            </a:r>
            <a:r>
              <a:rPr lang="en-US" altLang="en-US" dirty="0" smtClean="0">
                <a:solidFill>
                  <a:srgbClr val="000000"/>
                </a:solidFill>
              </a:rPr>
              <a:t>North Korea. </a:t>
            </a:r>
            <a:r>
              <a:rPr lang="en-US" altLang="en-US" dirty="0">
                <a:solidFill>
                  <a:srgbClr val="000000"/>
                </a:solidFill>
              </a:rPr>
              <a:t>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Congress</a:t>
            </a:r>
            <a:r>
              <a:rPr lang="en-US" altLang="en-US" dirty="0">
                <a:solidFill>
                  <a:srgbClr val="000000"/>
                </a:solidFill>
              </a:rPr>
              <a:t> - </a:t>
            </a:r>
            <a:r>
              <a:rPr lang="en-US" altLang="en-US" dirty="0"/>
              <a:t>Congress passes a law that people from New Jersey may not drive cars in New York because of pollution</a:t>
            </a:r>
            <a:r>
              <a:rPr lang="en-US" altLang="en-US" dirty="0">
                <a:solidFill>
                  <a:srgbClr val="000000"/>
                </a:solidFill>
              </a:rPr>
              <a:t>. (Article IV)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Courts</a:t>
            </a:r>
            <a:r>
              <a:rPr lang="en-US" altLang="en-US" dirty="0">
                <a:solidFill>
                  <a:srgbClr val="000000"/>
                </a:solidFill>
              </a:rPr>
              <a:t> - Since Washington DC is not in any state, residents there may not vote in national elections. (the Amendments)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3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6868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President</a:t>
            </a:r>
            <a:r>
              <a:rPr lang="en-US" altLang="en-US" dirty="0">
                <a:solidFill>
                  <a:srgbClr val="000000"/>
                </a:solidFill>
              </a:rPr>
              <a:t> - </a:t>
            </a:r>
            <a:r>
              <a:rPr lang="en-US" altLang="en-US" dirty="0"/>
              <a:t>The President appoints Bill de Blasio to Senator Schumer</a:t>
            </a:r>
            <a:r>
              <a:rPr lang="ja-JP" altLang="en-US" dirty="0"/>
              <a:t>’</a:t>
            </a:r>
            <a:r>
              <a:rPr lang="en-US" altLang="ja-JP" dirty="0"/>
              <a:t>s seat when the Senator resigns due to a personal scandal</a:t>
            </a:r>
            <a:r>
              <a:rPr lang="en-US" altLang="ja-JP" dirty="0">
                <a:solidFill>
                  <a:srgbClr val="000000"/>
                </a:solidFill>
              </a:rPr>
              <a:t>. 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Congress</a:t>
            </a:r>
            <a:r>
              <a:rPr lang="en-US" altLang="en-US" dirty="0">
                <a:solidFill>
                  <a:srgbClr val="000000"/>
                </a:solidFill>
              </a:rPr>
              <a:t> - </a:t>
            </a:r>
            <a:r>
              <a:rPr lang="en-US" altLang="en-US" dirty="0"/>
              <a:t>Congress impeaches President </a:t>
            </a:r>
            <a:r>
              <a:rPr lang="en-US" altLang="en-US" dirty="0" smtClean="0"/>
              <a:t>Trump </a:t>
            </a:r>
            <a:r>
              <a:rPr lang="en-US" altLang="en-US" dirty="0"/>
              <a:t>because he pardons an old friend from </a:t>
            </a:r>
            <a:r>
              <a:rPr lang="en-US" altLang="en-US" dirty="0" smtClean="0"/>
              <a:t>New York </a:t>
            </a:r>
            <a:r>
              <a:rPr lang="en-US" altLang="en-US" dirty="0"/>
              <a:t>politics</a:t>
            </a:r>
            <a:r>
              <a:rPr lang="en-US" altLang="en-US" dirty="0">
                <a:solidFill>
                  <a:srgbClr val="000000"/>
                </a:solidFill>
              </a:rPr>
              <a:t>. (Article II)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 dirty="0">
                <a:solidFill>
                  <a:srgbClr val="000000"/>
                </a:solidFill>
              </a:rPr>
              <a:t>Courts</a:t>
            </a:r>
            <a:r>
              <a:rPr lang="en-US" altLang="en-US" dirty="0">
                <a:solidFill>
                  <a:srgbClr val="000000"/>
                </a:solidFill>
              </a:rPr>
              <a:t> - The Court rules that because of our large national debt, the U.S. can no longer borrow money. (Article 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3600" u="sng" smtClean="0">
                <a:latin typeface="Arial Black" panose="020B0A04020102020204" pitchFamily="34" charset="0"/>
              </a:rPr>
              <a:t>Power Grab # 4</a:t>
            </a:r>
            <a:endParaRPr lang="en-US" altLang="en-US" u="sng" smtClean="0">
              <a:latin typeface="Arial Black" panose="020B0A04020102020204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6868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>
                <a:solidFill>
                  <a:srgbClr val="000000"/>
                </a:solidFill>
              </a:rPr>
              <a:t>President</a:t>
            </a:r>
            <a:r>
              <a:rPr lang="en-US" altLang="en-US">
                <a:solidFill>
                  <a:srgbClr val="000000"/>
                </a:solidFill>
              </a:rPr>
              <a:t> - To fight terrorism, anyone found guilty of hijacking will be punished by having their fingernails ripped off. (the Amendments)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>
                <a:solidFill>
                  <a:srgbClr val="000000"/>
                </a:solidFill>
              </a:rPr>
              <a:t>Congress</a:t>
            </a:r>
            <a:r>
              <a:rPr lang="en-US" altLang="en-US">
                <a:solidFill>
                  <a:srgbClr val="000000"/>
                </a:solidFill>
              </a:rPr>
              <a:t> - Congress decides that beards are illegal; anyone who wore one in the last year must pay a $100 fine. (Article I)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en-US" u="sng">
                <a:solidFill>
                  <a:srgbClr val="000000"/>
                </a:solidFill>
              </a:rPr>
              <a:t>Courts</a:t>
            </a:r>
            <a:r>
              <a:rPr lang="en-US" altLang="en-US">
                <a:solidFill>
                  <a:srgbClr val="000000"/>
                </a:solidFill>
              </a:rPr>
              <a:t> - The Court decides that religion and politics don't mix; therefore, no government official is required to take an oath of office. (Article II or Article VI)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461</Words>
  <Application>Microsoft Office PowerPoint</Application>
  <PresentationFormat>On-screen Show (4:3)</PresentationFormat>
  <Paragraphs>94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Focus Question: How does the Constitution separate  and balance the powers of the federal government?</vt:lpstr>
      <vt:lpstr>Focus Question: How does the Constitution separate  and balance the powers of the federal government?</vt:lpstr>
      <vt:lpstr>PowerPoint Presentation</vt:lpstr>
      <vt:lpstr>How a law gets made:  https://www.youtube.com/watch?v=FFroMQlKiag </vt:lpstr>
      <vt:lpstr>PowerPoint Presentation</vt:lpstr>
      <vt:lpstr>Power Grab # 1</vt:lpstr>
      <vt:lpstr>Power Grab # 2</vt:lpstr>
      <vt:lpstr>Power Grab # 3</vt:lpstr>
      <vt:lpstr>Power Grab # 4</vt:lpstr>
      <vt:lpstr>Power Grab # 5</vt:lpstr>
      <vt:lpstr>Power Grab # 6</vt:lpstr>
      <vt:lpstr>Power Grab # 7</vt:lpstr>
      <vt:lpstr>Power Grab # 8</vt:lpstr>
      <vt:lpstr>Power Grab # 9</vt:lpstr>
      <vt:lpstr>Power Grab # 10</vt:lpstr>
      <vt:lpstr>PowerPoint Presentation</vt:lpstr>
      <vt:lpstr>PowerPoint Presentation</vt:lpstr>
    </vt:vector>
  </TitlesOfParts>
  <Company>Joseph Mungioli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Question:</dc:title>
  <dc:creator>Joseph Mungioli</dc:creator>
  <cp:lastModifiedBy>Beth Finneran</cp:lastModifiedBy>
  <cp:revision>42</cp:revision>
  <dcterms:created xsi:type="dcterms:W3CDTF">2012-03-18T23:10:24Z</dcterms:created>
  <dcterms:modified xsi:type="dcterms:W3CDTF">2017-10-31T13:48:05Z</dcterms:modified>
</cp:coreProperties>
</file>