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76" r:id="rId2"/>
    <p:sldId id="256" r:id="rId3"/>
    <p:sldId id="274" r:id="rId4"/>
    <p:sldId id="257" r:id="rId5"/>
    <p:sldId id="262" r:id="rId6"/>
    <p:sldId id="260" r:id="rId7"/>
    <p:sldId id="268" r:id="rId8"/>
    <p:sldId id="272" r:id="rId9"/>
    <p:sldId id="273" r:id="rId10"/>
    <p:sldId id="270" r:id="rId11"/>
    <p:sldId id="275"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BEE0C0"/>
    <a:srgbClr val="003399"/>
    <a:srgbClr val="AABCD6"/>
    <a:srgbClr val="B8D4E6"/>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p:restoredTop sz="94674"/>
  </p:normalViewPr>
  <p:slideViewPr>
    <p:cSldViewPr>
      <p:cViewPr>
        <p:scale>
          <a:sx n="94" d="100"/>
          <a:sy n="94" d="100"/>
        </p:scale>
        <p:origin x="-12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25603"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smtClean="0"/>
            </a:lvl1pPr>
          </a:lstStyle>
          <a:p>
            <a:pPr>
              <a:defRPr/>
            </a:pPr>
            <a:fld id="{6426045D-BCCC-43CC-B67D-D2A04A41FDD2}" type="datetime1">
              <a:rPr lang="en-US" altLang="en-US"/>
              <a:pPr>
                <a:defRPr/>
              </a:pPr>
              <a:t>10/11/2017</a:t>
            </a:fld>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63CB264-8EAE-4F4D-BAE4-8C9CB833E4CA}" type="slidenum">
              <a:rPr lang="en-US" altLang="en-US"/>
              <a:pPr>
                <a:defRPr/>
              </a:pPr>
              <a:t>‹#›</a:t>
            </a:fld>
            <a:endParaRPr lang="en-US" altLang="en-US"/>
          </a:p>
        </p:txBody>
      </p:sp>
    </p:spTree>
    <p:extLst>
      <p:ext uri="{BB962C8B-B14F-4D97-AF65-F5344CB8AC3E}">
        <p14:creationId xmlns:p14="http://schemas.microsoft.com/office/powerpoint/2010/main" val="3538802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BAAD61-18B1-461D-90CA-A44922300290}" type="slidenum">
              <a:rPr lang="en-US" altLang="en-US"/>
              <a:pPr>
                <a:defRPr/>
              </a:pPr>
              <a:t>‹#›</a:t>
            </a:fld>
            <a:endParaRPr lang="en-US" altLang="en-US"/>
          </a:p>
        </p:txBody>
      </p:sp>
    </p:spTree>
    <p:extLst>
      <p:ext uri="{BB962C8B-B14F-4D97-AF65-F5344CB8AC3E}">
        <p14:creationId xmlns:p14="http://schemas.microsoft.com/office/powerpoint/2010/main" val="173367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A789671-1B20-4152-BEB9-543C2ABC3790}" type="slidenum">
              <a:rPr lang="en-US" altLang="en-US"/>
              <a:pPr>
                <a:defRPr/>
              </a:pPr>
              <a:t>‹#›</a:t>
            </a:fld>
            <a:endParaRPr lang="en-US" altLang="en-US"/>
          </a:p>
        </p:txBody>
      </p:sp>
    </p:spTree>
    <p:extLst>
      <p:ext uri="{BB962C8B-B14F-4D97-AF65-F5344CB8AC3E}">
        <p14:creationId xmlns:p14="http://schemas.microsoft.com/office/powerpoint/2010/main" val="18224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35D2B4-AB8B-43CF-9A4D-1EDBE45582F0}" type="slidenum">
              <a:rPr lang="en-US" altLang="en-US"/>
              <a:pPr>
                <a:defRPr/>
              </a:pPr>
              <a:t>‹#›</a:t>
            </a:fld>
            <a:endParaRPr lang="en-US" altLang="en-US"/>
          </a:p>
        </p:txBody>
      </p:sp>
    </p:spTree>
    <p:extLst>
      <p:ext uri="{BB962C8B-B14F-4D97-AF65-F5344CB8AC3E}">
        <p14:creationId xmlns:p14="http://schemas.microsoft.com/office/powerpoint/2010/main" val="366136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07941E-A2A1-4227-BCC4-1F61AC2D0F28}" type="slidenum">
              <a:rPr lang="en-US" altLang="en-US"/>
              <a:pPr>
                <a:defRPr/>
              </a:pPr>
              <a:t>‹#›</a:t>
            </a:fld>
            <a:endParaRPr lang="en-US" altLang="en-US"/>
          </a:p>
        </p:txBody>
      </p:sp>
    </p:spTree>
    <p:extLst>
      <p:ext uri="{BB962C8B-B14F-4D97-AF65-F5344CB8AC3E}">
        <p14:creationId xmlns:p14="http://schemas.microsoft.com/office/powerpoint/2010/main" val="189839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3A5687-9B86-4CCA-8333-D7D0354EE96C}" type="slidenum">
              <a:rPr lang="en-US" altLang="en-US"/>
              <a:pPr>
                <a:defRPr/>
              </a:pPr>
              <a:t>‹#›</a:t>
            </a:fld>
            <a:endParaRPr lang="en-US" altLang="en-US"/>
          </a:p>
        </p:txBody>
      </p:sp>
    </p:spTree>
    <p:extLst>
      <p:ext uri="{BB962C8B-B14F-4D97-AF65-F5344CB8AC3E}">
        <p14:creationId xmlns:p14="http://schemas.microsoft.com/office/powerpoint/2010/main" val="217577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925DB4F-683F-48E5-BFAA-F882B1200488}" type="slidenum">
              <a:rPr lang="en-US" altLang="en-US"/>
              <a:pPr>
                <a:defRPr/>
              </a:pPr>
              <a:t>‹#›</a:t>
            </a:fld>
            <a:endParaRPr lang="en-US" altLang="en-US"/>
          </a:p>
        </p:txBody>
      </p:sp>
    </p:spTree>
    <p:extLst>
      <p:ext uri="{BB962C8B-B14F-4D97-AF65-F5344CB8AC3E}">
        <p14:creationId xmlns:p14="http://schemas.microsoft.com/office/powerpoint/2010/main" val="251737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1FB4B7D-97B9-4972-9AD1-217B36B51CCA}" type="slidenum">
              <a:rPr lang="en-US" altLang="en-US"/>
              <a:pPr>
                <a:defRPr/>
              </a:pPr>
              <a:t>‹#›</a:t>
            </a:fld>
            <a:endParaRPr lang="en-US" altLang="en-US"/>
          </a:p>
        </p:txBody>
      </p:sp>
    </p:spTree>
    <p:extLst>
      <p:ext uri="{BB962C8B-B14F-4D97-AF65-F5344CB8AC3E}">
        <p14:creationId xmlns:p14="http://schemas.microsoft.com/office/powerpoint/2010/main" val="11567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BD0430B-2670-4502-858D-151CB5E68046}" type="slidenum">
              <a:rPr lang="en-US" altLang="en-US"/>
              <a:pPr>
                <a:defRPr/>
              </a:pPr>
              <a:t>‹#›</a:t>
            </a:fld>
            <a:endParaRPr lang="en-US" altLang="en-US"/>
          </a:p>
        </p:txBody>
      </p:sp>
    </p:spTree>
    <p:extLst>
      <p:ext uri="{BB962C8B-B14F-4D97-AF65-F5344CB8AC3E}">
        <p14:creationId xmlns:p14="http://schemas.microsoft.com/office/powerpoint/2010/main" val="218298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2209E93-50D2-4329-B746-487EF3A488FE}" type="slidenum">
              <a:rPr lang="en-US" altLang="en-US"/>
              <a:pPr>
                <a:defRPr/>
              </a:pPr>
              <a:t>‹#›</a:t>
            </a:fld>
            <a:endParaRPr lang="en-US" altLang="en-US"/>
          </a:p>
        </p:txBody>
      </p:sp>
    </p:spTree>
    <p:extLst>
      <p:ext uri="{BB962C8B-B14F-4D97-AF65-F5344CB8AC3E}">
        <p14:creationId xmlns:p14="http://schemas.microsoft.com/office/powerpoint/2010/main" val="94310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6C21B27-B77C-4A44-9A40-51A84ADE7177}" type="slidenum">
              <a:rPr lang="en-US" altLang="en-US"/>
              <a:pPr>
                <a:defRPr/>
              </a:pPr>
              <a:t>‹#›</a:t>
            </a:fld>
            <a:endParaRPr lang="en-US" altLang="en-US"/>
          </a:p>
        </p:txBody>
      </p:sp>
    </p:spTree>
    <p:extLst>
      <p:ext uri="{BB962C8B-B14F-4D97-AF65-F5344CB8AC3E}">
        <p14:creationId xmlns:p14="http://schemas.microsoft.com/office/powerpoint/2010/main" val="422839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9E6F439-2BEE-4BE8-832E-C92458EB0211}" type="slidenum">
              <a:rPr lang="en-US" altLang="en-US"/>
              <a:pPr>
                <a:defRPr/>
              </a:pPr>
              <a:t>‹#›</a:t>
            </a:fld>
            <a:endParaRPr lang="en-US" altLang="en-US"/>
          </a:p>
        </p:txBody>
      </p:sp>
    </p:spTree>
    <p:extLst>
      <p:ext uri="{BB962C8B-B14F-4D97-AF65-F5344CB8AC3E}">
        <p14:creationId xmlns:p14="http://schemas.microsoft.com/office/powerpoint/2010/main" val="68978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36A7206-76C4-4A1C-88E1-D23C4BC594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152400"/>
            <a:ext cx="8610600" cy="3352800"/>
          </a:xfrm>
          <a:solidFill>
            <a:srgbClr val="BEE0C0"/>
          </a:solidFill>
          <a:ln w="19050">
            <a:solidFill>
              <a:schemeClr val="tx1"/>
            </a:solidFill>
            <a:miter lim="800000"/>
            <a:headEnd/>
            <a:tailEnd/>
          </a:ln>
          <a:effectLst>
            <a:outerShdw dist="35921" dir="2700000" algn="ctr" rotWithShape="0">
              <a:srgbClr val="808080"/>
            </a:outerShdw>
          </a:effectLst>
        </p:spPr>
        <p:txBody>
          <a:bodyPr anchor="t"/>
          <a:lstStyle/>
          <a:p>
            <a:pPr algn="l" eaLnBrk="1" hangingPunct="1"/>
            <a:r>
              <a:rPr lang="en-US" altLang="en-US" sz="4000" b="1" u="sng" dirty="0" smtClean="0"/>
              <a:t>Focus Question</a:t>
            </a:r>
            <a:r>
              <a:rPr lang="en-US" altLang="en-US" sz="4000" b="1" dirty="0" smtClean="0"/>
              <a:t>:</a:t>
            </a:r>
            <a:br>
              <a:rPr lang="en-US" altLang="en-US" sz="4000" b="1" dirty="0" smtClean="0"/>
            </a:br>
            <a:r>
              <a:rPr lang="en-US" altLang="en-US" sz="4000" dirty="0" smtClean="0"/>
              <a:t> What are the main ideals of the Declaration of Independence and what debt do they owe to the European Enlightenment?</a:t>
            </a:r>
            <a:endParaRPr lang="en-US" altLang="en-US" sz="4000" dirty="0" smtClean="0">
              <a:solidFill>
                <a:schemeClr val="tx1"/>
              </a:solidFill>
            </a:endParaRPr>
          </a:p>
        </p:txBody>
      </p:sp>
      <p:sp>
        <p:nvSpPr>
          <p:cNvPr id="3075" name="Rectangle 3"/>
          <p:cNvSpPr>
            <a:spLocks noGrp="1" noChangeArrowheads="1"/>
          </p:cNvSpPr>
          <p:nvPr>
            <p:ph type="subTitle" idx="1"/>
          </p:nvPr>
        </p:nvSpPr>
        <p:spPr>
          <a:xfrm>
            <a:off x="304800" y="3352800"/>
            <a:ext cx="8610600" cy="2362200"/>
          </a:xfrm>
          <a:solidFill>
            <a:srgbClr val="AABCD6"/>
          </a:solidFill>
          <a:ln w="19050">
            <a:solidFill>
              <a:schemeClr val="tx1"/>
            </a:solidFill>
            <a:miter lim="800000"/>
            <a:headEnd/>
            <a:tailEnd/>
          </a:ln>
          <a:effectLst>
            <a:outerShdw dist="35921" dir="2700000" algn="ctr" rotWithShape="0">
              <a:srgbClr val="808080"/>
            </a:outerShdw>
          </a:effectLst>
        </p:spPr>
        <p:txBody>
          <a:bodyPr/>
          <a:lstStyle/>
          <a:p>
            <a:pPr algn="l" eaLnBrk="1" hangingPunct="1"/>
            <a:r>
              <a:rPr lang="en-US" altLang="en-US" sz="4000" b="1" u="sng" dirty="0" smtClean="0"/>
              <a:t>Homework</a:t>
            </a:r>
            <a:r>
              <a:rPr lang="en-US" altLang="en-US" sz="4000" b="1" dirty="0" smtClean="0"/>
              <a:t>:</a:t>
            </a:r>
          </a:p>
          <a:p>
            <a:pPr algn="l"/>
            <a:r>
              <a:rPr lang="en-US" altLang="en-US" dirty="0" smtClean="0"/>
              <a:t>Review Pages and Project:  p. </a:t>
            </a:r>
            <a:r>
              <a:rPr lang="en-US" altLang="en-US" smtClean="0"/>
              <a:t>130-134 </a:t>
            </a:r>
            <a:r>
              <a:rPr lang="en-US" altLang="en-US" dirty="0" smtClean="0"/>
              <a:t>in packet.  Due:  Monday, 10/16/17</a:t>
            </a:r>
            <a:endParaRPr lang="en-US" altLang="en-US" sz="4000" dirty="0" smtClean="0"/>
          </a:p>
        </p:txBody>
      </p:sp>
    </p:spTree>
    <p:extLst>
      <p:ext uri="{BB962C8B-B14F-4D97-AF65-F5344CB8AC3E}">
        <p14:creationId xmlns:p14="http://schemas.microsoft.com/office/powerpoint/2010/main" val="457790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82563" y="122238"/>
            <a:ext cx="8802687" cy="639762"/>
          </a:xfrm>
          <a:prstGeom prst="rect">
            <a:avLst/>
          </a:prstGeom>
          <a:noFill/>
          <a:ln>
            <a:noFill/>
          </a:ln>
          <a:extLst>
            <a:ext uri="{FAA26D3D-D897-4be2-8F04-BA451C77F1D7}"/>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4000" smtClean="0">
                <a:effectLst>
                  <a:outerShdw blurRad="38100" dist="38100" dir="2700000" algn="tl">
                    <a:srgbClr val="C0C0C0"/>
                  </a:outerShdw>
                </a:effectLst>
                <a:latin typeface="Arial Black" charset="0"/>
              </a:rPr>
              <a:t>Declaration of Independence</a:t>
            </a:r>
          </a:p>
        </p:txBody>
      </p:sp>
      <p:sp>
        <p:nvSpPr>
          <p:cNvPr id="16387" name="Rectangle 3"/>
          <p:cNvSpPr txBox="1">
            <a:spLocks noChangeArrowheads="1"/>
          </p:cNvSpPr>
          <p:nvPr/>
        </p:nvSpPr>
        <p:spPr bwMode="auto">
          <a:xfrm>
            <a:off x="76200" y="838200"/>
            <a:ext cx="5181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r>
              <a:rPr lang="en-US" altLang="en-US" sz="2600" b="1"/>
              <a:t>Drafted by Thomas Jefferson</a:t>
            </a:r>
          </a:p>
          <a:p>
            <a:r>
              <a:rPr lang="en-US" altLang="en-US" sz="2600" b="1"/>
              <a:t>People had the right to “alter or abolish unjust governments.”</a:t>
            </a:r>
          </a:p>
          <a:p>
            <a:r>
              <a:rPr lang="en-US" altLang="en-US" sz="2600" b="1"/>
              <a:t>Popular sovereignty</a:t>
            </a:r>
          </a:p>
          <a:p>
            <a:r>
              <a:rPr lang="en-US" altLang="en-US" sz="2600" b="1"/>
              <a:t>All government power comes from the people</a:t>
            </a:r>
          </a:p>
          <a:p>
            <a:r>
              <a:rPr lang="en-US" altLang="en-US" sz="2600" b="1"/>
              <a:t>Listed </a:t>
            </a:r>
            <a:r>
              <a:rPr lang="en-US" altLang="en-US" sz="2600" b="1" u="sng"/>
              <a:t>grievances</a:t>
            </a:r>
            <a:r>
              <a:rPr lang="en-US" altLang="en-US" sz="2600" b="1"/>
              <a:t>, or complaints about all the ways the King had trampled the peoples’ natural rights.</a:t>
            </a:r>
          </a:p>
          <a:p>
            <a:r>
              <a:rPr lang="en-US" altLang="en-US" sz="2600" b="1"/>
              <a:t>Colonists now had the right to rebel</a:t>
            </a:r>
          </a:p>
          <a:p>
            <a:endParaRPr lang="en-US" altLang="en-US" sz="2800" b="1"/>
          </a:p>
        </p:txBody>
      </p:sp>
      <p:pic>
        <p:nvPicPr>
          <p:cNvPr id="16388" name="Picture 6" descr="Jeff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914400"/>
            <a:ext cx="39243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219200"/>
          <a:ext cx="9144000" cy="5562600"/>
        </p:xfrm>
        <a:graphic>
          <a:graphicData uri="http://schemas.openxmlformats.org/drawingml/2006/table">
            <a:tbl>
              <a:tblPr firstRow="1" firstCol="1" lastRow="1" lastCol="1" bandRow="1" bandCol="1">
                <a:tableStyleId>{5C22544A-7EE6-4342-B048-85BDC9FD1C3A}</a:tableStyleId>
              </a:tblPr>
              <a:tblGrid>
                <a:gridCol w="165315">
                  <a:extLst>
                    <a:ext uri="{9D8B030D-6E8A-4147-A177-3AD203B41FA5}">
                      <a16:colId xmlns="" xmlns:a16="http://schemas.microsoft.com/office/drawing/2014/main" val="3550852600"/>
                    </a:ext>
                  </a:extLst>
                </a:gridCol>
                <a:gridCol w="8978685">
                  <a:extLst>
                    <a:ext uri="{9D8B030D-6E8A-4147-A177-3AD203B41FA5}">
                      <a16:colId xmlns="" xmlns:a16="http://schemas.microsoft.com/office/drawing/2014/main" val="298667171"/>
                    </a:ext>
                  </a:extLst>
                </a:gridCol>
              </a:tblGrid>
              <a:tr h="5562600">
                <a:tc>
                  <a:txBody>
                    <a:bodyPr/>
                    <a:lstStyle/>
                    <a:p>
                      <a:pPr marL="0" marR="0">
                        <a:lnSpc>
                          <a:spcPct val="150000"/>
                        </a:lnSpc>
                        <a:spcBef>
                          <a:spcPts val="600"/>
                        </a:spcBef>
                        <a:spcAft>
                          <a:spcPts val="0"/>
                        </a:spcAft>
                      </a:pPr>
                      <a:r>
                        <a:rPr lang="en-US" sz="1200" u="none" strike="noStrike" dirty="0">
                          <a:solidFill>
                            <a:schemeClr val="tx1"/>
                          </a:solidFill>
                          <a:effectLst/>
                        </a:rPr>
                        <a:t> </a:t>
                      </a:r>
                      <a:endParaRPr lang="en-US" sz="1200" dirty="0">
                        <a:solidFill>
                          <a:schemeClr val="tx1"/>
                        </a:solidFill>
                        <a:effectLst/>
                      </a:endParaRPr>
                    </a:p>
                  </a:txBody>
                  <a:tcPr marL="68580" marR="68580" marT="0" marB="0">
                    <a:solidFill>
                      <a:schemeClr val="bg1"/>
                    </a:solidFill>
                  </a:tcPr>
                </a:tc>
                <a:tc>
                  <a:txBody>
                    <a:bodyPr/>
                    <a:lstStyle/>
                    <a:p>
                      <a:pPr marL="0" marR="0">
                        <a:lnSpc>
                          <a:spcPct val="150000"/>
                        </a:lnSpc>
                        <a:spcBef>
                          <a:spcPts val="600"/>
                        </a:spcBef>
                        <a:spcAft>
                          <a:spcPts val="0"/>
                        </a:spcAft>
                      </a:pPr>
                      <a:r>
                        <a:rPr lang="en-US" sz="1800" dirty="0" smtClean="0">
                          <a:solidFill>
                            <a:schemeClr val="tx1"/>
                          </a:solidFill>
                          <a:effectLst/>
                        </a:rPr>
                        <a:t>Section 1</a:t>
                      </a:r>
                    </a:p>
                    <a:p>
                      <a:pPr marL="0" marR="0">
                        <a:lnSpc>
                          <a:spcPct val="150000"/>
                        </a:lnSpc>
                        <a:spcBef>
                          <a:spcPts val="600"/>
                        </a:spcBef>
                        <a:spcAft>
                          <a:spcPts val="0"/>
                        </a:spcAft>
                      </a:pPr>
                      <a:r>
                        <a:rPr lang="en-US" sz="1800" dirty="0" smtClean="0">
                          <a:solidFill>
                            <a:schemeClr val="tx1"/>
                          </a:solidFill>
                          <a:effectLst/>
                        </a:rPr>
                        <a:t>When</a:t>
                      </a:r>
                      <a:r>
                        <a:rPr lang="en-US" sz="1800" dirty="0">
                          <a:solidFill>
                            <a:schemeClr val="tx1"/>
                          </a:solidFill>
                          <a:effectLst/>
                        </a:rPr>
                        <a:t>, in the course of human events, it becomes necessary for </a:t>
                      </a:r>
                      <a:r>
                        <a:rPr lang="en-US" sz="1800" u="sng" dirty="0">
                          <a:solidFill>
                            <a:schemeClr val="tx1"/>
                          </a:solidFill>
                          <a:effectLst/>
                        </a:rPr>
                        <a:t>one people</a:t>
                      </a:r>
                      <a:r>
                        <a:rPr lang="en-US" sz="1800" dirty="0">
                          <a:solidFill>
                            <a:schemeClr val="tx1"/>
                          </a:solidFill>
                          <a:effectLst/>
                        </a:rPr>
                        <a:t> to dissolve the political bands which have connected them with </a:t>
                      </a:r>
                      <a:r>
                        <a:rPr lang="en-US" sz="1800" u="sng" dirty="0">
                          <a:solidFill>
                            <a:schemeClr val="tx1"/>
                          </a:solidFill>
                          <a:effectLst/>
                        </a:rPr>
                        <a:t>another</a:t>
                      </a:r>
                      <a:r>
                        <a:rPr lang="en-US" sz="1800" dirty="0">
                          <a:solidFill>
                            <a:schemeClr val="tx1"/>
                          </a:solidFill>
                          <a:effectLst/>
                        </a:rPr>
                        <a:t>, and to assume among the powers of the earth, the </a:t>
                      </a:r>
                      <a:r>
                        <a:rPr lang="en-US" sz="1800" u="sng" dirty="0">
                          <a:solidFill>
                            <a:schemeClr val="tx1"/>
                          </a:solidFill>
                          <a:effectLst/>
                        </a:rPr>
                        <a:t>separate and equal station </a:t>
                      </a:r>
                      <a:r>
                        <a:rPr lang="en-US" sz="1800" dirty="0">
                          <a:solidFill>
                            <a:schemeClr val="tx1"/>
                          </a:solidFill>
                          <a:effectLst/>
                        </a:rPr>
                        <a:t>to which the laws of nature and of nature's God entitle them, a decent respect to the opinions of mankind requires that they should declare the causes which </a:t>
                      </a:r>
                      <a:r>
                        <a:rPr lang="en-US" sz="1800" u="sng" dirty="0">
                          <a:solidFill>
                            <a:schemeClr val="tx1"/>
                          </a:solidFill>
                          <a:effectLst/>
                        </a:rPr>
                        <a:t>impel</a:t>
                      </a:r>
                      <a:r>
                        <a:rPr lang="en-US" sz="1800" dirty="0">
                          <a:solidFill>
                            <a:schemeClr val="tx1"/>
                          </a:solidFill>
                          <a:effectLst/>
                        </a:rPr>
                        <a:t> them to the separation.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736885401"/>
                  </a:ext>
                </a:extLst>
              </a:tr>
            </a:tbl>
          </a:graphicData>
        </a:graphic>
      </p:graphicFrame>
      <p:sp>
        <p:nvSpPr>
          <p:cNvPr id="17418" name="Rectangle 1"/>
          <p:cNvSpPr>
            <a:spLocks noChangeArrowheads="1"/>
          </p:cNvSpPr>
          <p:nvPr/>
        </p:nvSpPr>
        <p:spPr bwMode="auto">
          <a:xfrm>
            <a:off x="0" y="76200"/>
            <a:ext cx="9144000"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57150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57150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57150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57150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57150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57150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57150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57150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5715000" algn="l"/>
              </a:tabLst>
              <a:defRPr sz="2400">
                <a:solidFill>
                  <a:schemeClr val="tx1"/>
                </a:solidFill>
                <a:latin typeface="Arial" panose="020B0604020202020204" pitchFamily="34" charset="0"/>
                <a:ea typeface="MS PGothic" panose="020B0600070205080204" pitchFamily="34" charset="-128"/>
              </a:defRPr>
            </a:lvl9pPr>
          </a:lstStyle>
          <a:p>
            <a:r>
              <a:rPr lang="en-US" altLang="en-US" sz="1800" b="1" i="1">
                <a:latin typeface="Palatino Linotype" panose="02040502050505030304" pitchFamily="18" charset="0"/>
              </a:rPr>
              <a:t>Directions</a:t>
            </a:r>
            <a:r>
              <a:rPr lang="en-US" altLang="en-US" sz="1800" i="1">
                <a:latin typeface="Palatino Linotype" panose="02040502050505030304" pitchFamily="18" charset="0"/>
              </a:rPr>
              <a:t>: Annotate by underlining the key words and phrases in each section, and then translate these to notes using your note taking symbols. Finally, convert your notes to a complete sentence, which will serve as your summary. </a:t>
            </a:r>
            <a:endParaRPr lang="en-US" altLang="en-US" sz="1800"/>
          </a:p>
          <a:p>
            <a:r>
              <a:rPr lang="en-US" altLang="en-US" sz="1200"/>
              <a:t>	</a:t>
            </a:r>
            <a:r>
              <a:rPr lang="en-US" altLang="en-US" sz="600"/>
              <a:t> </a:t>
            </a:r>
            <a:endParaRPr lang="en-US" altLang="en-US"/>
          </a:p>
        </p:txBody>
      </p:sp>
      <p:sp>
        <p:nvSpPr>
          <p:cNvPr id="6" name="TextBox 5"/>
          <p:cNvSpPr txBox="1">
            <a:spLocks noChangeArrowheads="1"/>
          </p:cNvSpPr>
          <p:nvPr/>
        </p:nvSpPr>
        <p:spPr bwMode="auto">
          <a:xfrm>
            <a:off x="152400" y="4267200"/>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7150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57150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57150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57150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57150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57150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57150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57150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5715000" algn="l"/>
              </a:tabLst>
              <a:defRPr sz="2400">
                <a:solidFill>
                  <a:schemeClr val="tx1"/>
                </a:solidFill>
                <a:latin typeface="Arial" panose="020B0604020202020204" pitchFamily="34" charset="0"/>
                <a:ea typeface="MS PGothic" panose="020B0600070205080204" pitchFamily="34" charset="-128"/>
              </a:defRPr>
            </a:lvl9pPr>
          </a:lstStyle>
          <a:p>
            <a:r>
              <a:rPr lang="en-US" altLang="en-US">
                <a:cs typeface="Arial" panose="020B0604020202020204" pitchFamily="34" charset="0"/>
              </a:rPr>
              <a:t>Section 1 notes:   </a:t>
            </a:r>
            <a:r>
              <a:rPr lang="en-US" altLang="en-US">
                <a:solidFill>
                  <a:srgbClr val="FF0000"/>
                </a:solidFill>
                <a:cs typeface="Arial" panose="020B0604020202020204" pitchFamily="34" charset="0"/>
              </a:rPr>
              <a:t>When necessary / dissolve political bands → declare causes /separation</a:t>
            </a:r>
            <a:endParaRPr lang="en-US" altLang="en-US" sz="800">
              <a:solidFill>
                <a:srgbClr val="FF0000"/>
              </a:solidFill>
            </a:endParaRPr>
          </a:p>
          <a:p>
            <a:r>
              <a:rPr lang="en-US" altLang="en-US">
                <a:cs typeface="Arial" panose="020B0604020202020204" pitchFamily="34" charset="0"/>
              </a:rPr>
              <a:t>Summary: 	</a:t>
            </a:r>
            <a:endParaRPr lang="en-US" altLang="en-US" sz="800"/>
          </a:p>
          <a:p>
            <a:r>
              <a:rPr lang="en-US" altLang="en-US">
                <a:solidFill>
                  <a:srgbClr val="FF0000"/>
                </a:solidFill>
                <a:cs typeface="Arial" panose="020B0604020202020204" pitchFamily="34" charset="0"/>
              </a:rPr>
              <a:t>When it’s necessary to break political ties, one should explain why. </a:t>
            </a:r>
            <a:r>
              <a:rPr lang="en-US" altLang="en-US">
                <a:cs typeface="Arial" panose="020B0604020202020204" pitchFamily="34" charset="0"/>
              </a:rPr>
              <a:t>	</a:t>
            </a:r>
            <a:endParaRPr lang="en-US" altLang="en-US"/>
          </a:p>
          <a:p>
            <a:endParaRPr lang="en-US" altLang="en-US"/>
          </a:p>
        </p:txBody>
      </p:sp>
      <p:cxnSp>
        <p:nvCxnSpPr>
          <p:cNvPr id="10" name="Straight Connector 9"/>
          <p:cNvCxnSpPr>
            <a:cxnSpLocks noChangeShapeType="1"/>
          </p:cNvCxnSpPr>
          <p:nvPr/>
        </p:nvCxnSpPr>
        <p:spPr bwMode="auto">
          <a:xfrm>
            <a:off x="152400" y="2057400"/>
            <a:ext cx="762000" cy="0"/>
          </a:xfrm>
          <a:prstGeom prst="line">
            <a:avLst/>
          </a:prstGeom>
          <a:noFill/>
          <a:ln w="9525" algn="ctr">
            <a:solidFill>
              <a:srgbClr val="FF0000"/>
            </a:solidFill>
            <a:round/>
            <a:headEnd/>
            <a:tailEnd/>
          </a:ln>
        </p:spPr>
      </p:cxnSp>
      <p:cxnSp>
        <p:nvCxnSpPr>
          <p:cNvPr id="11" name="Straight Connector 10"/>
          <p:cNvCxnSpPr>
            <a:cxnSpLocks noChangeShapeType="1"/>
          </p:cNvCxnSpPr>
          <p:nvPr/>
        </p:nvCxnSpPr>
        <p:spPr bwMode="auto">
          <a:xfrm>
            <a:off x="5638800" y="2057400"/>
            <a:ext cx="1143000" cy="0"/>
          </a:xfrm>
          <a:prstGeom prst="line">
            <a:avLst/>
          </a:prstGeom>
          <a:noFill/>
          <a:ln w="9525" algn="ctr">
            <a:solidFill>
              <a:srgbClr val="FF0000"/>
            </a:solidFill>
            <a:round/>
            <a:headEnd/>
            <a:tailEnd/>
          </a:ln>
        </p:spPr>
      </p:cxnSp>
      <p:cxnSp>
        <p:nvCxnSpPr>
          <p:cNvPr id="13" name="Straight Connector 12"/>
          <p:cNvCxnSpPr>
            <a:cxnSpLocks noChangeShapeType="1"/>
          </p:cNvCxnSpPr>
          <p:nvPr/>
        </p:nvCxnSpPr>
        <p:spPr bwMode="auto">
          <a:xfrm>
            <a:off x="152400" y="2514600"/>
            <a:ext cx="3048000" cy="0"/>
          </a:xfrm>
          <a:prstGeom prst="line">
            <a:avLst/>
          </a:prstGeom>
          <a:noFill/>
          <a:ln w="9525" algn="ctr">
            <a:solidFill>
              <a:srgbClr val="FF0000"/>
            </a:solidFill>
            <a:round/>
            <a:headEnd/>
            <a:tailEnd/>
          </a:ln>
        </p:spPr>
      </p:cxnSp>
      <p:cxnSp>
        <p:nvCxnSpPr>
          <p:cNvPr id="15" name="Straight Connector 14"/>
          <p:cNvCxnSpPr>
            <a:cxnSpLocks noChangeShapeType="1"/>
          </p:cNvCxnSpPr>
          <p:nvPr/>
        </p:nvCxnSpPr>
        <p:spPr bwMode="auto">
          <a:xfrm>
            <a:off x="5334000" y="3733800"/>
            <a:ext cx="1981200" cy="0"/>
          </a:xfrm>
          <a:prstGeom prst="line">
            <a:avLst/>
          </a:prstGeom>
          <a:noFill/>
          <a:ln w="9525" algn="ctr">
            <a:solidFill>
              <a:srgbClr val="FF0000"/>
            </a:solidFill>
            <a:round/>
            <a:headEnd/>
            <a:tailEnd/>
          </a:ln>
        </p:spPr>
      </p:cxnSp>
      <p:cxnSp>
        <p:nvCxnSpPr>
          <p:cNvPr id="17" name="Straight Connector 16"/>
          <p:cNvCxnSpPr>
            <a:cxnSpLocks noChangeShapeType="1"/>
          </p:cNvCxnSpPr>
          <p:nvPr/>
        </p:nvCxnSpPr>
        <p:spPr bwMode="auto">
          <a:xfrm>
            <a:off x="1524000" y="4114800"/>
            <a:ext cx="1143000" cy="0"/>
          </a:xfrm>
          <a:prstGeom prst="line">
            <a:avLst/>
          </a:prstGeom>
          <a:noFill/>
          <a:ln w="9525"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152400"/>
            <a:ext cx="8610600" cy="3352800"/>
          </a:xfrm>
          <a:solidFill>
            <a:srgbClr val="BEE0C0"/>
          </a:solidFill>
          <a:ln w="19050">
            <a:solidFill>
              <a:schemeClr val="tx1"/>
            </a:solidFill>
            <a:miter lim="800000"/>
            <a:headEnd/>
            <a:tailEnd/>
          </a:ln>
          <a:effectLst>
            <a:outerShdw dist="35921" dir="2700000" algn="ctr" rotWithShape="0">
              <a:srgbClr val="808080"/>
            </a:outerShdw>
          </a:effectLst>
        </p:spPr>
        <p:txBody>
          <a:bodyPr anchor="t"/>
          <a:lstStyle/>
          <a:p>
            <a:pPr algn="l" eaLnBrk="1" hangingPunct="1"/>
            <a:r>
              <a:rPr lang="en-US" altLang="en-US" sz="4000" b="1" u="sng" smtClean="0"/>
              <a:t>Focus Question</a:t>
            </a:r>
            <a:r>
              <a:rPr lang="en-US" altLang="en-US" sz="4000" b="1" smtClean="0"/>
              <a:t>:</a:t>
            </a:r>
            <a:br>
              <a:rPr lang="en-US" altLang="en-US" sz="4000" b="1" smtClean="0"/>
            </a:br>
            <a:r>
              <a:rPr lang="en-US" altLang="en-US" sz="4000" smtClean="0"/>
              <a:t> What are the main ideals of the Declaration of Independence and what debt do they owe to the European Enlightenment?</a:t>
            </a:r>
            <a:endParaRPr lang="en-US" altLang="en-US" sz="4000" smtClean="0">
              <a:solidFill>
                <a:schemeClr val="tx1"/>
              </a:solidFill>
            </a:endParaRPr>
          </a:p>
        </p:txBody>
      </p:sp>
      <p:sp>
        <p:nvSpPr>
          <p:cNvPr id="3075" name="Rectangle 3"/>
          <p:cNvSpPr>
            <a:spLocks noGrp="1" noChangeArrowheads="1"/>
          </p:cNvSpPr>
          <p:nvPr>
            <p:ph type="subTitle" idx="1"/>
          </p:nvPr>
        </p:nvSpPr>
        <p:spPr>
          <a:xfrm>
            <a:off x="304800" y="3352800"/>
            <a:ext cx="8610600" cy="2362200"/>
          </a:xfrm>
          <a:solidFill>
            <a:srgbClr val="AABCD6"/>
          </a:solidFill>
          <a:ln w="19050">
            <a:solidFill>
              <a:schemeClr val="tx1"/>
            </a:solidFill>
            <a:miter lim="800000"/>
            <a:headEnd/>
            <a:tailEnd/>
          </a:ln>
          <a:effectLst>
            <a:outerShdw dist="35921" dir="2700000" algn="ctr" rotWithShape="0">
              <a:srgbClr val="808080"/>
            </a:outerShdw>
          </a:effectLst>
        </p:spPr>
        <p:txBody>
          <a:bodyPr/>
          <a:lstStyle/>
          <a:p>
            <a:pPr algn="l" eaLnBrk="1" hangingPunct="1"/>
            <a:r>
              <a:rPr lang="en-US" altLang="en-US" sz="4000" b="1" u="sng" dirty="0" smtClean="0"/>
              <a:t>Do Now</a:t>
            </a:r>
            <a:r>
              <a:rPr lang="en-US" altLang="en-US" sz="4000" b="1" dirty="0" smtClean="0"/>
              <a:t>:</a:t>
            </a:r>
          </a:p>
          <a:p>
            <a:pPr algn="l"/>
            <a:r>
              <a:rPr lang="en-US" altLang="en-US" dirty="0" smtClean="0"/>
              <a:t>Complete the </a:t>
            </a:r>
            <a:r>
              <a:rPr lang="ja-JP" altLang="en-US" dirty="0" smtClean="0"/>
              <a:t>“</a:t>
            </a:r>
            <a:r>
              <a:rPr lang="en-US" altLang="ja-JP" dirty="0" smtClean="0"/>
              <a:t>What do you remember about the Enlightenment?</a:t>
            </a:r>
            <a:r>
              <a:rPr lang="ja-JP" altLang="en-US" dirty="0" smtClean="0"/>
              <a:t>”</a:t>
            </a:r>
            <a:r>
              <a:rPr lang="en-US" altLang="ja-JP" dirty="0" smtClean="0"/>
              <a:t> (p. 111 in packet).</a:t>
            </a:r>
            <a:endParaRPr lang="en-US" altLang="en-US" sz="4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4800" y="228600"/>
            <a:ext cx="8610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a:latin typeface="Arial Black" panose="020B0A04020102020204" pitchFamily="34" charset="0"/>
              </a:rPr>
              <a:t>Thomas Jefferson, in a letter to Henry Lee about the influences on the Declaration of Independence: </a:t>
            </a:r>
          </a:p>
          <a:p>
            <a:pPr>
              <a:spcBef>
                <a:spcPct val="0"/>
              </a:spcBef>
              <a:buFontTx/>
              <a:buNone/>
            </a:pPr>
            <a:endParaRPr lang="en-US" altLang="en-US" sz="2400"/>
          </a:p>
          <a:p>
            <a:pPr>
              <a:spcBef>
                <a:spcPct val="0"/>
              </a:spcBef>
              <a:buFontTx/>
              <a:buNone/>
            </a:pPr>
            <a:r>
              <a:rPr lang="en-US" altLang="en-US" sz="3600"/>
              <a:t>“</a:t>
            </a:r>
            <a:r>
              <a:rPr lang="en-US" altLang="ja-JP" sz="3600" i="1"/>
              <a:t>All its authority rests on the harmonizing sentiments of the day, whether expressed in conversation, letters, printed essays, or in the elementary books of public right, as Aristotle, Cicero, Locke, Sidney, &amp; c.</a:t>
            </a:r>
            <a:r>
              <a:rPr lang="en-US" altLang="en-US" sz="3600" i="1"/>
              <a:t>”</a:t>
            </a:r>
            <a:r>
              <a:rPr lang="en-US" altLang="ja-JP" sz="3600" i="1"/>
              <a:t> </a:t>
            </a:r>
          </a:p>
          <a:p>
            <a:pPr>
              <a:spcBef>
                <a:spcPct val="0"/>
              </a:spcBef>
              <a:buFontTx/>
              <a:buNone/>
            </a:pPr>
            <a:endParaRPr lang="en-US" altLang="en-US" sz="3000" i="1" u="sng"/>
          </a:p>
          <a:p>
            <a:pPr>
              <a:spcBef>
                <a:spcPct val="0"/>
              </a:spcBef>
              <a:buFontTx/>
              <a:buNone/>
            </a:pPr>
            <a:r>
              <a:rPr lang="en-US" altLang="en-US" sz="3000" u="sng"/>
              <a:t>Jefferson to Henry Lee, May 8, 1825</a:t>
            </a:r>
            <a:endParaRPr lang="en-US" altLang="en-US" sz="3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170" name="Picture 4" descr="Declaration_indepen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152400" y="5791200"/>
            <a:ext cx="8839200" cy="984250"/>
          </a:xfrm>
          <a:prstGeom prst="rect">
            <a:avLst/>
          </a:prstGeom>
          <a:solidFill>
            <a:srgbClr val="FFCC00"/>
          </a:solidFill>
          <a:ln w="3810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b="1" i="1"/>
              <a:t>Declaration of Independence,</a:t>
            </a:r>
            <a:r>
              <a:rPr lang="en-US" altLang="en-US" sz="2800" b="1"/>
              <a:t> John Trumbull, 1819.  </a:t>
            </a:r>
            <a:r>
              <a:rPr lang="en-US" altLang="en-US" sz="2800" b="1">
                <a:latin typeface="Arial Narrow" panose="020B0606020202030204" pitchFamily="34" charset="0"/>
              </a:rPr>
              <a:t>The original hangs in the U.S. Capitol in Washington, DC.</a:t>
            </a:r>
            <a:endParaRPr lang="en-US" altLang="en-US" sz="2800" b="1" i="1">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5362" name="Picture 2" descr="C:\Users\Mungioli\Desktop\Pictures\declaration draft 2.jpg"/>
          <p:cNvPicPr>
            <a:picLocks noChangeAspect="1" noChangeArrowheads="1"/>
          </p:cNvPicPr>
          <p:nvPr/>
        </p:nvPicPr>
        <p:blipFill>
          <a:blip r:embed="rId4"/>
          <a:srcRect/>
          <a:stretch>
            <a:fillRect/>
          </a:stretch>
        </p:blipFill>
        <p:spPr bwMode="auto">
          <a:xfrm>
            <a:off x="76200" y="228600"/>
            <a:ext cx="8956675" cy="59436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1266" name="Picture 2" descr="C:\Users\Mungioli\Desktop\Pictures\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55563"/>
            <a:ext cx="5740400" cy="68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0" y="152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u="sng">
                <a:latin typeface="Arial Black" panose="020B0A04020102020204" pitchFamily="34" charset="0"/>
              </a:rPr>
              <a:t>English Influences on the Declaration</a:t>
            </a:r>
          </a:p>
        </p:txBody>
      </p:sp>
      <p:sp>
        <p:nvSpPr>
          <p:cNvPr id="8" name="TextBox 7"/>
          <p:cNvSpPr txBox="1">
            <a:spLocks noChangeArrowheads="1"/>
          </p:cNvSpPr>
          <p:nvPr/>
        </p:nvSpPr>
        <p:spPr bwMode="auto">
          <a:xfrm>
            <a:off x="152400" y="762000"/>
            <a:ext cx="47244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b="1"/>
              <a:t>The Magna Carta (1215)</a:t>
            </a:r>
          </a:p>
          <a:p>
            <a:pPr>
              <a:spcBef>
                <a:spcPct val="0"/>
              </a:spcBef>
              <a:buFontTx/>
              <a:buNone/>
            </a:pPr>
            <a:r>
              <a:rPr lang="en-US" altLang="en-US" sz="2800"/>
              <a:t>The English constitution stating that everybody, including the king or queen, was subject to the rule of law.</a:t>
            </a:r>
          </a:p>
          <a:p>
            <a:pPr>
              <a:spcBef>
                <a:spcPct val="0"/>
              </a:spcBef>
              <a:buFontTx/>
              <a:buNone/>
            </a:pPr>
            <a:endParaRPr lang="en-US" altLang="en-US"/>
          </a:p>
          <a:p>
            <a:pPr>
              <a:spcBef>
                <a:spcPct val="0"/>
              </a:spcBef>
              <a:buFontTx/>
              <a:buNone/>
            </a:pPr>
            <a:r>
              <a:rPr lang="en-US" altLang="en-US" sz="2800" b="1"/>
              <a:t>The English Bill of Rights (1689) </a:t>
            </a:r>
          </a:p>
          <a:p>
            <a:pPr>
              <a:spcBef>
                <a:spcPct val="0"/>
              </a:spcBef>
              <a:buFontTx/>
              <a:buNone/>
            </a:pPr>
            <a:r>
              <a:rPr lang="en-US" altLang="en-US" sz="2800"/>
              <a:t>Limited the power of kings and queens and strengthened freedom of speech. </a:t>
            </a:r>
          </a:p>
        </p:txBody>
      </p:sp>
      <p:pic>
        <p:nvPicPr>
          <p:cNvPr id="2" name="Picture 1"/>
          <p:cNvPicPr>
            <a:picLocks noChangeAspect="1"/>
          </p:cNvPicPr>
          <p:nvPr/>
        </p:nvPicPr>
        <p:blipFill>
          <a:blip r:embed="rId3"/>
          <a:srcRect t="4283"/>
          <a:stretch>
            <a:fillRect/>
          </a:stretch>
        </p:blipFill>
        <p:spPr bwMode="auto">
          <a:xfrm>
            <a:off x="4800600" y="762000"/>
            <a:ext cx="4229100" cy="269557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rcRect/>
          <a:stretch>
            <a:fillRect/>
          </a:stretch>
        </p:blipFill>
        <p:spPr bwMode="auto">
          <a:xfrm>
            <a:off x="4724400" y="3611563"/>
            <a:ext cx="3886200" cy="3090862"/>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Rectangle 3"/>
          <p:cNvSpPr txBox="1">
            <a:spLocks noRot="1" noChangeArrowheads="1"/>
          </p:cNvSpPr>
          <p:nvPr/>
        </p:nvSpPr>
        <p:spPr bwMode="auto">
          <a:xfrm>
            <a:off x="228600" y="685800"/>
            <a:ext cx="86868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spcAft>
                <a:spcPts val="1800"/>
              </a:spcAft>
              <a:buFontTx/>
              <a:buNone/>
            </a:pPr>
            <a:r>
              <a:rPr lang="en-US" altLang="en-US" sz="2800" i="1"/>
              <a:t>Enlightenment ideas – especially those of John Locke – had a major influence on revolutionary leaders.</a:t>
            </a:r>
          </a:p>
          <a:p>
            <a:pPr>
              <a:spcBef>
                <a:spcPct val="0"/>
              </a:spcBef>
              <a:spcAft>
                <a:spcPts val="1800"/>
              </a:spcAft>
            </a:pPr>
            <a:r>
              <a:rPr lang="en-US" altLang="en-US"/>
              <a:t>The </a:t>
            </a:r>
            <a:r>
              <a:rPr lang="en-US" altLang="en-US" b="1"/>
              <a:t>social contract</a:t>
            </a:r>
            <a:r>
              <a:rPr lang="en-US" altLang="en-US"/>
              <a:t> theory of government: people owe loyalty only to a government that acts in their best interests.</a:t>
            </a:r>
          </a:p>
          <a:p>
            <a:pPr eaLnBrk="1" hangingPunct="1">
              <a:lnSpc>
                <a:spcPct val="90000"/>
              </a:lnSpc>
              <a:spcBef>
                <a:spcPct val="0"/>
              </a:spcBef>
              <a:spcAft>
                <a:spcPts val="1800"/>
              </a:spcAft>
            </a:pPr>
            <a:r>
              <a:rPr lang="en-US" altLang="en-US" b="1"/>
              <a:t>Natural rights</a:t>
            </a:r>
            <a:r>
              <a:rPr lang="en-US" altLang="en-US"/>
              <a:t>: rights that belong to people simply because they are human, and cannot be taken away.  These rights include: “Life, Liberty, and the pursuit of Happiness.”  </a:t>
            </a:r>
          </a:p>
        </p:txBody>
      </p:sp>
      <p:sp>
        <p:nvSpPr>
          <p:cNvPr id="14339" name="TextBox 5"/>
          <p:cNvSpPr txBox="1">
            <a:spLocks noChangeArrowheads="1"/>
          </p:cNvSpPr>
          <p:nvPr/>
        </p:nvSpPr>
        <p:spPr bwMode="auto">
          <a:xfrm>
            <a:off x="0" y="152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u="sng">
                <a:latin typeface="Arial Black" panose="020B0A04020102020204" pitchFamily="34" charset="0"/>
              </a:rPr>
              <a:t>Enlightenment Influences on the Declaration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Rectangle 3"/>
          <p:cNvSpPr txBox="1">
            <a:spLocks noRot="1" noChangeArrowheads="1"/>
          </p:cNvSpPr>
          <p:nvPr/>
        </p:nvSpPr>
        <p:spPr bwMode="auto">
          <a:xfrm>
            <a:off x="228600" y="685800"/>
            <a:ext cx="85344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spcAft>
                <a:spcPts val="1800"/>
              </a:spcAft>
            </a:pPr>
            <a:r>
              <a:rPr lang="en-US" altLang="en-US"/>
              <a:t>The idea that </a:t>
            </a:r>
            <a:r>
              <a:rPr lang="en-US" altLang="en-US" b="1"/>
              <a:t>the main reason for government</a:t>
            </a:r>
            <a:r>
              <a:rPr lang="en-US" altLang="en-US"/>
              <a:t> is to protect the natural rights of citizens.  If a government fails to live up to this responsibility, then the people have the right to change that government and create a new one. </a:t>
            </a:r>
          </a:p>
          <a:p>
            <a:pPr>
              <a:spcBef>
                <a:spcPct val="0"/>
              </a:spcBef>
              <a:spcAft>
                <a:spcPts val="1800"/>
              </a:spcAft>
            </a:pPr>
            <a:r>
              <a:rPr lang="en-US" altLang="en-US"/>
              <a:t>The idea that the government gets its power from “the </a:t>
            </a:r>
            <a:r>
              <a:rPr lang="en-US" altLang="en-US" b="1"/>
              <a:t>consent of the governed</a:t>
            </a:r>
            <a:r>
              <a:rPr lang="en-US" altLang="en-US"/>
              <a:t>.”  In other words, people are the source of power in government. </a:t>
            </a:r>
          </a:p>
        </p:txBody>
      </p:sp>
      <p:sp>
        <p:nvSpPr>
          <p:cNvPr id="15363" name="TextBox 5"/>
          <p:cNvSpPr txBox="1">
            <a:spLocks noChangeArrowheads="1"/>
          </p:cNvSpPr>
          <p:nvPr/>
        </p:nvSpPr>
        <p:spPr bwMode="auto">
          <a:xfrm>
            <a:off x="0" y="152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u="sng">
                <a:latin typeface="Arial Black" panose="020B0A04020102020204" pitchFamily="34" charset="0"/>
              </a:rPr>
              <a:t>Enlightenment Influences on the Declaration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541</Words>
  <Application>Microsoft Office PowerPoint</Application>
  <PresentationFormat>On-screen Show (4:3)</PresentationFormat>
  <Paragraphs>40</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Blank Presentation</vt:lpstr>
      <vt:lpstr>Focus Question:  What are the main ideals of the Declaration of Independence and what debt do they owe to the European Enlightenment?</vt:lpstr>
      <vt:lpstr>Focus Question:  What are the main ideals of the Declaration of Independence and what debt do they owe to the European Enlightenment?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Question:  What are the main ideals of the Declaration of Independence and what debt do they owe to the European Enlightenment?</dc:title>
  <dc:creator>Joseph Mungioli</dc:creator>
  <cp:lastModifiedBy>Beth Finneran</cp:lastModifiedBy>
  <cp:revision>6</cp:revision>
  <dcterms:created xsi:type="dcterms:W3CDTF">2016-08-16T00:22:41Z</dcterms:created>
  <dcterms:modified xsi:type="dcterms:W3CDTF">2017-10-11T13:05:47Z</dcterms:modified>
</cp:coreProperties>
</file>