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7" r:id="rId2"/>
    <p:sldId id="263" r:id="rId3"/>
    <p:sldId id="264" r:id="rId4"/>
    <p:sldId id="267" r:id="rId5"/>
    <p:sldId id="258" r:id="rId6"/>
    <p:sldId id="265" r:id="rId7"/>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723"/>
    <p:restoredTop sz="94704"/>
  </p:normalViewPr>
  <p:slideViewPr>
    <p:cSldViewPr>
      <p:cViewPr>
        <p:scale>
          <a:sx n="94" d="100"/>
          <a:sy n="94" d="100"/>
        </p:scale>
        <p:origin x="-127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 name="Shape 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pPr lvl="0"/>
            <a:endParaRPr noProof="0"/>
          </a:p>
        </p:txBody>
      </p:sp>
    </p:spTree>
    <p:extLst>
      <p:ext uri="{BB962C8B-B14F-4D97-AF65-F5344CB8AC3E}">
        <p14:creationId xmlns:p14="http://schemas.microsoft.com/office/powerpoint/2010/main" val="4165640730"/>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panose="020B0600070205080204" pitchFamily="34" charset="-128"/>
      </a:defRPr>
    </a:lvl1pPr>
    <a:lvl2pPr marL="37931725" indent="-37474525"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11430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6002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20574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Shape 40"/>
          <p:cNvSpPr>
            <a:spLocks noGrp="1" noRot="1" noChangeAspect="1" noTextEdit="1"/>
          </p:cNvSpPr>
          <p:nvPr>
            <p:ph type="sldImg" idx="2"/>
          </p:nvPr>
        </p:nvSpPr>
        <p:spPr>
          <a:ln/>
        </p:spPr>
      </p:sp>
      <p:sp>
        <p:nvSpPr>
          <p:cNvPr id="4099" name="Shape 41"/>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Shape 46"/>
          <p:cNvSpPr>
            <a:spLocks noGrp="1" noRot="1" noChangeAspect="1" noTextEdit="1"/>
          </p:cNvSpPr>
          <p:nvPr>
            <p:ph type="sldImg" idx="2"/>
          </p:nvPr>
        </p:nvSpPr>
        <p:spPr>
          <a:ln/>
        </p:spPr>
      </p:sp>
      <p:sp>
        <p:nvSpPr>
          <p:cNvPr id="9219" name="Shape 4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7"/>
          <p:cNvSpPr txBox="1">
            <a:spLocks noGrp="1"/>
          </p:cNvSpPr>
          <p:nvPr>
            <p:ph type="sldNum" idx="13"/>
          </p:nvPr>
        </p:nvSpPr>
        <p:spPr>
          <a:ln/>
        </p:spPr>
        <p:txBody>
          <a:bodyPr/>
          <a:lstStyle>
            <a:lvl1pPr>
              <a:defRPr/>
            </a:lvl1pPr>
          </a:lstStyle>
          <a:p>
            <a:pPr>
              <a:defRPr/>
            </a:pPr>
            <a:fld id="{93F4B647-5D94-46F4-BC96-1AFD3313B9DE}" type="slidenum">
              <a:rPr lang="en-US" altLang="en-US"/>
              <a:pPr>
                <a:defRPr/>
              </a:pPr>
              <a:t>‹#›</a:t>
            </a:fld>
            <a:endParaRPr lang="en-US" altLang="en-US"/>
          </a:p>
        </p:txBody>
      </p:sp>
    </p:spTree>
    <p:extLst>
      <p:ext uri="{BB962C8B-B14F-4D97-AF65-F5344CB8AC3E}">
        <p14:creationId xmlns:p14="http://schemas.microsoft.com/office/powerpoint/2010/main" val="163562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1" y="1600200"/>
            <a:ext cx="3994525"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4" y="1600200"/>
            <a:ext cx="3994525"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 name="Shape 7"/>
          <p:cNvSpPr txBox="1">
            <a:spLocks noGrp="1"/>
          </p:cNvSpPr>
          <p:nvPr>
            <p:ph type="sldNum" idx="13"/>
          </p:nvPr>
        </p:nvSpPr>
        <p:spPr>
          <a:ln/>
        </p:spPr>
        <p:txBody>
          <a:bodyPr/>
          <a:lstStyle>
            <a:lvl1pPr>
              <a:defRPr/>
            </a:lvl1pPr>
          </a:lstStyle>
          <a:p>
            <a:pPr>
              <a:defRPr/>
            </a:pPr>
            <a:fld id="{FB1CE6A6-70CD-4BB3-8E23-43D3D3AC2945}" type="slidenum">
              <a:rPr lang="en-US" altLang="en-US"/>
              <a:pPr>
                <a:defRPr/>
              </a:pPr>
              <a:t>‹#›</a:t>
            </a:fld>
            <a:endParaRPr lang="en-US" altLang="en-US"/>
          </a:p>
        </p:txBody>
      </p:sp>
    </p:spTree>
    <p:extLst>
      <p:ext uri="{BB962C8B-B14F-4D97-AF65-F5344CB8AC3E}">
        <p14:creationId xmlns:p14="http://schemas.microsoft.com/office/powerpoint/2010/main" val="240987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7"/>
          <p:cNvSpPr txBox="1">
            <a:spLocks noGrp="1"/>
          </p:cNvSpPr>
          <p:nvPr>
            <p:ph type="sldNum" idx="13"/>
          </p:nvPr>
        </p:nvSpPr>
        <p:spPr>
          <a:ln/>
        </p:spPr>
        <p:txBody>
          <a:bodyPr/>
          <a:lstStyle>
            <a:lvl1pPr>
              <a:defRPr/>
            </a:lvl1pPr>
          </a:lstStyle>
          <a:p>
            <a:pPr>
              <a:defRPr/>
            </a:pPr>
            <a:fld id="{FDB26159-7A9E-4C9F-B0A6-668F1FE83BE1}" type="slidenum">
              <a:rPr lang="en-US" altLang="en-US"/>
              <a:pPr>
                <a:defRPr/>
              </a:pPr>
              <a:t>‹#›</a:t>
            </a:fld>
            <a:endParaRPr lang="en-US" altLang="en-US"/>
          </a:p>
        </p:txBody>
      </p:sp>
    </p:spTree>
    <p:extLst>
      <p:ext uri="{BB962C8B-B14F-4D97-AF65-F5344CB8AC3E}">
        <p14:creationId xmlns:p14="http://schemas.microsoft.com/office/powerpoint/2010/main" val="360337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9"/>
            <a:ext cx="8229600" cy="692693"/>
          </a:xfrm>
          <a:prstGeom prst="rect">
            <a:avLst/>
          </a:prstGeom>
        </p:spPr>
        <p:txBody>
          <a:bodyPr/>
          <a:lstStyle>
            <a:lvl1pPr algn="ctr">
              <a:spcBef>
                <a:spcPts val="360"/>
              </a:spcBef>
              <a:buSzPct val="100000"/>
              <a:buNone/>
              <a:defRPr sz="1800"/>
            </a:lvl1pPr>
          </a:lstStyle>
          <a:p>
            <a:endParaRPr/>
          </a:p>
        </p:txBody>
      </p:sp>
      <p:sp>
        <p:nvSpPr>
          <p:cNvPr id="3" name="Shape 7"/>
          <p:cNvSpPr txBox="1">
            <a:spLocks noGrp="1"/>
          </p:cNvSpPr>
          <p:nvPr>
            <p:ph type="sldNum" idx="13"/>
          </p:nvPr>
        </p:nvSpPr>
        <p:spPr>
          <a:ln/>
        </p:spPr>
        <p:txBody>
          <a:bodyPr/>
          <a:lstStyle>
            <a:lvl1pPr>
              <a:defRPr/>
            </a:lvl1pPr>
          </a:lstStyle>
          <a:p>
            <a:pPr>
              <a:defRPr/>
            </a:pPr>
            <a:fld id="{D7C0A935-F49E-46C9-9D6B-A7E8F2A5DDF4}" type="slidenum">
              <a:rPr lang="en-US" altLang="en-US"/>
              <a:pPr>
                <a:defRPr/>
              </a:pPr>
              <a:t>‹#›</a:t>
            </a:fld>
            <a:endParaRPr lang="en-US" altLang="en-US"/>
          </a:p>
        </p:txBody>
      </p:sp>
    </p:spTree>
    <p:extLst>
      <p:ext uri="{BB962C8B-B14F-4D97-AF65-F5344CB8AC3E}">
        <p14:creationId xmlns:p14="http://schemas.microsoft.com/office/powerpoint/2010/main" val="551011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tile tx="0" ty="0" sx="100000" sy="100000" flip="none" algn="tl"/>
        </a:blip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1027" name="Shape 6"/>
          <p:cNvSpPr txBox="1">
            <a:spLocks noGrp="1"/>
          </p:cNvSpPr>
          <p:nvPr>
            <p:ph type="body" idx="1"/>
          </p:nvPr>
        </p:nvSpPr>
        <p:spPr bwMode="auto">
          <a:xfrm>
            <a:off x="457200" y="1600200"/>
            <a:ext cx="8229600"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1028" name="Shape 7"/>
          <p:cNvSpPr txBox="1">
            <a:spLocks noGrp="1"/>
          </p:cNvSpPr>
          <p:nvPr>
            <p:ph type="sldNum" idx="12"/>
          </p:nvPr>
        </p:nvSpPr>
        <p:spPr bwMode="auto">
          <a:xfrm>
            <a:off x="8556625" y="6332538"/>
            <a:ext cx="549275" cy="525462"/>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lvl1pPr algn="r" eaLnBrk="1" hangingPunct="1">
              <a:defRPr sz="1300"/>
            </a:lvl1pPr>
          </a:lstStyle>
          <a:p>
            <a:pPr>
              <a:defRPr/>
            </a:pPr>
            <a:fld id="{6AC7C768-66E0-4C5C-B67B-1253BFF1C177}" type="slidenum">
              <a:rPr lang="en-US" altLang="en-US"/>
              <a:pPr>
                <a:defRPr/>
              </a:pPr>
              <a:t>‹#›</a:t>
            </a:fld>
            <a:endParaRPr lang="en-US" altLang="en-US"/>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6pPr>
      <a:lvl7pPr marL="9144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7pPr>
      <a:lvl8pPr marL="13716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8pPr>
      <a:lvl9pPr marL="18288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txBox="1">
            <a:spLocks noChangeArrowheads="1"/>
          </p:cNvSpPr>
          <p:nvPr/>
        </p:nvSpPr>
        <p:spPr bwMode="auto">
          <a:xfrm>
            <a:off x="152400" y="152400"/>
            <a:ext cx="8610600" cy="2133600"/>
          </a:xfrm>
          <a:prstGeom prst="rect">
            <a:avLst/>
          </a:prstGeom>
          <a:solidFill>
            <a:srgbClr val="BEE0C0"/>
          </a:solidFill>
          <a:ln w="19050">
            <a:solidFill>
              <a:schemeClr val="tx1"/>
            </a:solidFill>
            <a:miter lim="800000"/>
            <a:headEnd/>
            <a:tailEnd/>
          </a:ln>
          <a:effectLst>
            <a:outerShdw blurRad="63500" dist="38099" dir="2700000" algn="ctr" rotWithShape="0">
              <a:srgbClr val="000000">
                <a:alpha val="74998"/>
              </a:srgbClr>
            </a:outerShdw>
          </a:effec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37931725" indent="-37474525">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defRPr/>
            </a:pPr>
            <a:r>
              <a:rPr lang="en-US" altLang="en-US" sz="4000" b="1" u="sng" smtClean="0">
                <a:solidFill>
                  <a:schemeClr val="tx1"/>
                </a:solidFill>
              </a:rPr>
              <a:t>Focus Question</a:t>
            </a:r>
            <a:r>
              <a:rPr lang="en-US" altLang="en-US" sz="4000" b="1" smtClean="0">
                <a:solidFill>
                  <a:schemeClr val="tx1"/>
                </a:solidFill>
              </a:rPr>
              <a:t>:</a:t>
            </a:r>
            <a:br>
              <a:rPr lang="en-US" altLang="en-US" sz="4000" b="1" smtClean="0">
                <a:solidFill>
                  <a:schemeClr val="tx1"/>
                </a:solidFill>
              </a:rPr>
            </a:br>
            <a:r>
              <a:rPr lang="en-US" altLang="en-US" sz="4000" smtClean="0"/>
              <a:t>What did the American colonies have in common with one another? </a:t>
            </a:r>
            <a:endParaRPr lang="en-US" altLang="en-US" sz="4000" smtClean="0">
              <a:sym typeface="Calibri" panose="020F0502020204030204" pitchFamily="34" charset="0"/>
            </a:endParaRPr>
          </a:p>
          <a:p>
            <a:pPr eaLnBrk="1" hangingPunct="1">
              <a:defRPr/>
            </a:pPr>
            <a:endParaRPr lang="en-US" altLang="en-US" sz="4400" smtClean="0">
              <a:solidFill>
                <a:schemeClr val="tx1"/>
              </a:solidFill>
              <a:ea typeface="MS PGothic" panose="020B0600070205080204" pitchFamily="34" charset="-128"/>
            </a:endParaRPr>
          </a:p>
        </p:txBody>
      </p:sp>
      <p:sp>
        <p:nvSpPr>
          <p:cNvPr id="2051" name="Rectangle 3"/>
          <p:cNvSpPr txBox="1">
            <a:spLocks noChangeArrowheads="1"/>
          </p:cNvSpPr>
          <p:nvPr/>
        </p:nvSpPr>
        <p:spPr bwMode="auto">
          <a:xfrm>
            <a:off x="304800" y="2209800"/>
            <a:ext cx="8686800" cy="2209800"/>
          </a:xfrm>
          <a:prstGeom prst="rect">
            <a:avLst/>
          </a:prstGeom>
          <a:solidFill>
            <a:srgbClr val="AABCD6"/>
          </a:solidFill>
          <a:ln w="19050">
            <a:solidFill>
              <a:schemeClr val="tx1"/>
            </a:solidFill>
            <a:miter lim="800000"/>
            <a:headEnd/>
            <a:tailEnd/>
          </a:ln>
          <a:effectLst>
            <a:outerShdw blurRad="63500" dist="38099" dir="2700000" algn="ctr" rotWithShape="0">
              <a:srgbClr val="000000">
                <a:alpha val="74998"/>
              </a:srgbClr>
            </a:outerShdw>
          </a:effectLst>
        </p:spPr>
        <p:txBody>
          <a:bodyPr/>
          <a:lstStyle>
            <a:lvl1pPr eaLnBrk="0" hangingPunct="0">
              <a:defRPr sz="1400">
                <a:solidFill>
                  <a:srgbClr val="000000"/>
                </a:solidFill>
                <a:latin typeface="Arial" charset="0"/>
                <a:ea typeface="Arial" charset="0"/>
                <a:cs typeface="Arial" charset="0"/>
                <a:sym typeface="Arial" charset="0"/>
              </a:defRPr>
            </a:lvl1pPr>
            <a:lvl2pPr marL="37931725" indent="-37474525"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hangingPunct="1">
              <a:spcBef>
                <a:spcPct val="20000"/>
              </a:spcBef>
              <a:defRPr/>
            </a:pPr>
            <a:r>
              <a:rPr lang="en-US" altLang="en-US" sz="4000" b="1" u="sng" smtClean="0">
                <a:solidFill>
                  <a:schemeClr val="tx1"/>
                </a:solidFill>
                <a:ea typeface="MS PGothic" charset="-128"/>
              </a:rPr>
              <a:t>Do Now</a:t>
            </a:r>
            <a:r>
              <a:rPr lang="en-US" altLang="en-US" sz="4000" b="1" smtClean="0">
                <a:solidFill>
                  <a:schemeClr val="tx1"/>
                </a:solidFill>
                <a:ea typeface="MS PGothic" charset="-128"/>
              </a:rPr>
              <a:t>:</a:t>
            </a:r>
          </a:p>
          <a:p>
            <a:pPr eaLnBrk="1" hangingPunct="1">
              <a:spcBef>
                <a:spcPct val="20000"/>
              </a:spcBef>
              <a:defRPr/>
            </a:pPr>
            <a:r>
              <a:rPr lang="en-US" altLang="en-US" sz="4000" smtClean="0">
                <a:solidFill>
                  <a:schemeClr val="tx1"/>
                </a:solidFill>
                <a:ea typeface="MS PGothic" charset="-128"/>
              </a:rPr>
              <a:t>Complete Colonial Geography Map analysis activity.</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txBox="1">
            <a:spLocks noGrp="1"/>
          </p:cNvSpPr>
          <p:nvPr>
            <p:ph type="title"/>
          </p:nvPr>
        </p:nvSpPr>
        <p:spPr>
          <a:xfrm>
            <a:off x="457200" y="-76200"/>
            <a:ext cx="8229600" cy="563563"/>
          </a:xfrm>
        </p:spPr>
        <p:txBody>
          <a:bodyPr/>
          <a:lstStyle/>
          <a:p>
            <a:pPr algn="ctr">
              <a:spcBef>
                <a:spcPct val="0"/>
              </a:spcBef>
            </a:pPr>
            <a:r>
              <a:rPr lang="en-US" altLang="en-US" sz="2000" smtClean="0">
                <a:latin typeface="Arial Black" panose="020B0A04020102020204" pitchFamily="34" charset="0"/>
                <a:cs typeface="Arial" panose="020B0604020202020204" pitchFamily="34" charset="0"/>
              </a:rPr>
              <a:t>Location of the colonies relative to Europe</a:t>
            </a:r>
          </a:p>
        </p:txBody>
      </p:sp>
      <p:sp>
        <p:nvSpPr>
          <p:cNvPr id="5123" name="Text Placeholder 2"/>
          <p:cNvSpPr txBox="1">
            <a:spLocks noGrp="1"/>
          </p:cNvSpPr>
          <p:nvPr>
            <p:ph type="body" idx="1"/>
          </p:nvPr>
        </p:nvSpPr>
        <p:spPr>
          <a:xfrm>
            <a:off x="0" y="4953000"/>
            <a:ext cx="8991600" cy="1676400"/>
          </a:xfrm>
        </p:spPr>
        <p:txBody>
          <a:bodyPr/>
          <a:lstStyle/>
          <a:p>
            <a:pPr>
              <a:spcBef>
                <a:spcPct val="0"/>
              </a:spcBef>
            </a:pPr>
            <a:r>
              <a:rPr lang="en-US" altLang="en-US" sz="2000" smtClean="0">
                <a:latin typeface="Arial" panose="020B0604020202020204" pitchFamily="34" charset="0"/>
                <a:cs typeface="Arial" panose="020B0604020202020204" pitchFamily="34" charset="0"/>
              </a:rPr>
              <a:t>1. </a:t>
            </a:r>
            <a:r>
              <a:rPr lang="en-US" altLang="en-US" sz="1600" smtClean="0">
                <a:latin typeface="Arial" panose="020B0604020202020204" pitchFamily="34" charset="0"/>
                <a:cs typeface="Arial" panose="020B0604020202020204" pitchFamily="34" charset="0"/>
              </a:rPr>
              <a:t>Notice where England, Spain and France are located on this map. Why do you think the 13 British colonies of North America were settled on the east coast of the continent, and the French and Spanish colonies along the Gulf of Mexico and in the Caribbean Islands? </a:t>
            </a:r>
          </a:p>
          <a:p>
            <a:pPr>
              <a:spcBef>
                <a:spcPct val="0"/>
              </a:spcBef>
            </a:pPr>
            <a:endParaRPr lang="en-US" altLang="en-US" sz="1600" smtClean="0">
              <a:latin typeface="Arial" panose="020B0604020202020204" pitchFamily="34" charset="0"/>
              <a:cs typeface="Arial" panose="020B0604020202020204" pitchFamily="34" charset="0"/>
            </a:endParaRPr>
          </a:p>
          <a:p>
            <a:pPr>
              <a:spcBef>
                <a:spcPct val="0"/>
              </a:spcBef>
            </a:pPr>
            <a:r>
              <a:rPr lang="en-US" altLang="en-US" sz="1600" smtClean="0">
                <a:latin typeface="Arial" panose="020B0604020202020204" pitchFamily="34" charset="0"/>
                <a:cs typeface="Arial" panose="020B0604020202020204" pitchFamily="34" charset="0"/>
              </a:rPr>
              <a:t>2. Identify the bodies of water all the colonies (British, French and Spanish) were closest to. Why might access to these waterways be important to the economy and </a:t>
            </a:r>
            <a:r>
              <a:rPr lang="en-US" altLang="en-US" sz="1600" b="1" smtClean="0">
                <a:latin typeface="Arial" panose="020B0604020202020204" pitchFamily="34" charset="0"/>
                <a:cs typeface="Arial" panose="020B0604020202020204" pitchFamily="34" charset="0"/>
              </a:rPr>
              <a:t>sustainability</a:t>
            </a:r>
            <a:r>
              <a:rPr lang="en-US" altLang="en-US" sz="1600" smtClean="0">
                <a:latin typeface="Arial" panose="020B0604020202020204" pitchFamily="34" charset="0"/>
                <a:cs typeface="Arial" panose="020B0604020202020204" pitchFamily="34" charset="0"/>
              </a:rPr>
              <a:t> [ability to last for a long period of time] of the colonies? </a:t>
            </a:r>
          </a:p>
          <a:p>
            <a:pPr>
              <a:spcBef>
                <a:spcPct val="0"/>
              </a:spcBef>
            </a:pPr>
            <a:r>
              <a:rPr lang="en-US" altLang="en-US" sz="2000" smtClean="0">
                <a:latin typeface="Arial" panose="020B0604020202020204" pitchFamily="34" charset="0"/>
                <a:cs typeface="Arial" panose="020B0604020202020204" pitchFamily="34" charset="0"/>
              </a:rPr>
              <a:t> </a:t>
            </a:r>
          </a:p>
        </p:txBody>
      </p:sp>
      <p:pic>
        <p:nvPicPr>
          <p:cNvPr id="5124" name="Picture 5"/>
          <p:cNvPicPr>
            <a:picLocks noChangeAspect="1" noChangeArrowheads="1"/>
          </p:cNvPicPr>
          <p:nvPr/>
        </p:nvPicPr>
        <p:blipFill>
          <a:blip r:embed="rId2">
            <a:extLst>
              <a:ext uri="{28A0092B-C50C-407E-A947-70E740481C1C}">
                <a14:useLocalDpi xmlns:a14="http://schemas.microsoft.com/office/drawing/2010/main" val="0"/>
              </a:ext>
            </a:extLst>
          </a:blip>
          <a:srcRect l="1428" t="4330" r="3589" b="3423"/>
          <a:stretch>
            <a:fillRect/>
          </a:stretch>
        </p:blipFill>
        <p:spPr bwMode="auto">
          <a:xfrm>
            <a:off x="609600" y="487363"/>
            <a:ext cx="7543800"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noGrp="1"/>
          </p:cNvSpPr>
          <p:nvPr>
            <p:ph type="title"/>
          </p:nvPr>
        </p:nvSpPr>
        <p:spPr>
          <a:xfrm>
            <a:off x="457200" y="274638"/>
            <a:ext cx="8229600" cy="1143000"/>
          </a:xfrm>
        </p:spPr>
        <p:txBody>
          <a:bodyPr/>
          <a:lstStyle/>
          <a:p>
            <a:pPr>
              <a:spcBef>
                <a:spcPct val="0"/>
              </a:spcBef>
            </a:pPr>
            <a:endParaRPr lang="en-US" altLang="en-US" smtClean="0">
              <a:latin typeface="Arial" panose="020B0604020202020204" pitchFamily="34" charset="0"/>
              <a:cs typeface="Arial" panose="020B0604020202020204" pitchFamily="34" charset="0"/>
            </a:endParaRPr>
          </a:p>
        </p:txBody>
      </p:sp>
      <p:sp>
        <p:nvSpPr>
          <p:cNvPr id="6147" name="Text Placeholder 2"/>
          <p:cNvSpPr txBox="1">
            <a:spLocks noGrp="1"/>
          </p:cNvSpPr>
          <p:nvPr>
            <p:ph type="body" idx="1"/>
          </p:nvPr>
        </p:nvSpPr>
        <p:spPr>
          <a:xfrm>
            <a:off x="457200" y="1600200"/>
            <a:ext cx="3994150" cy="4967288"/>
          </a:xfrm>
        </p:spPr>
        <p:txBody>
          <a:bodyPr/>
          <a:lstStyle/>
          <a:p>
            <a:pPr>
              <a:spcBef>
                <a:spcPct val="0"/>
              </a:spcBef>
            </a:pPr>
            <a:endParaRPr lang="en-US" altLang="en-US" smtClean="0">
              <a:latin typeface="Arial" panose="020B0604020202020204" pitchFamily="34" charset="0"/>
              <a:cs typeface="Arial" panose="020B0604020202020204" pitchFamily="34" charset="0"/>
            </a:endParaRPr>
          </a:p>
        </p:txBody>
      </p:sp>
      <p:sp>
        <p:nvSpPr>
          <p:cNvPr id="6148" name="Text Placeholder 3"/>
          <p:cNvSpPr txBox="1">
            <a:spLocks noGrp="1"/>
          </p:cNvSpPr>
          <p:nvPr>
            <p:ph type="body" idx="2"/>
          </p:nvPr>
        </p:nvSpPr>
        <p:spPr>
          <a:xfrm>
            <a:off x="4572000" y="381000"/>
            <a:ext cx="4191000" cy="4910138"/>
          </a:xfrm>
        </p:spPr>
        <p:txBody>
          <a:bodyPr/>
          <a:lstStyle/>
          <a:p>
            <a:pPr>
              <a:spcBef>
                <a:spcPct val="0"/>
              </a:spcBef>
            </a:pPr>
            <a:r>
              <a:rPr lang="en-US" altLang="en-US" sz="2800" smtClean="0">
                <a:latin typeface="Arial" panose="020B0604020202020204" pitchFamily="34" charset="0"/>
                <a:cs typeface="Arial" panose="020B0604020202020204" pitchFamily="34" charset="0"/>
              </a:rPr>
              <a:t>	</a:t>
            </a:r>
            <a:r>
              <a:rPr lang="en-US" altLang="en-US" sz="2200" smtClean="0">
                <a:latin typeface="Arial" panose="020B0604020202020204" pitchFamily="34" charset="0"/>
                <a:cs typeface="Arial" panose="020B0604020202020204" pitchFamily="34" charset="0"/>
              </a:rPr>
              <a:t>3. What is the name of the mountain range that lines the western edge of the 13 British colonies?  Why might the population have first settled east of this mountain range</a:t>
            </a:r>
          </a:p>
          <a:p>
            <a:pPr>
              <a:spcBef>
                <a:spcPct val="0"/>
              </a:spcBef>
            </a:pPr>
            <a:endParaRPr lang="en-US" altLang="en-US" sz="2200" smtClean="0">
              <a:latin typeface="Arial" panose="020B0604020202020204" pitchFamily="34" charset="0"/>
              <a:cs typeface="Arial" panose="020B0604020202020204" pitchFamily="34" charset="0"/>
            </a:endParaRPr>
          </a:p>
          <a:p>
            <a:pPr>
              <a:spcBef>
                <a:spcPct val="0"/>
              </a:spcBef>
            </a:pPr>
            <a:r>
              <a:rPr lang="en-US" altLang="en-US" sz="2200" smtClean="0">
                <a:latin typeface="Arial" panose="020B0604020202020204" pitchFamily="34" charset="0"/>
                <a:cs typeface="Arial" panose="020B0604020202020204" pitchFamily="34" charset="0"/>
              </a:rPr>
              <a:t>	4. What might have been the effect of having this mountain range between the British and French colonies? </a:t>
            </a:r>
          </a:p>
          <a:p>
            <a:pPr>
              <a:spcBef>
                <a:spcPct val="0"/>
              </a:spcBef>
            </a:pPr>
            <a:r>
              <a:rPr lang="en-US" altLang="en-US" sz="2200" smtClean="0">
                <a:latin typeface="Arial" panose="020B0604020202020204" pitchFamily="34" charset="0"/>
                <a:cs typeface="Arial" panose="020B0604020202020204" pitchFamily="34" charset="0"/>
              </a:rPr>
              <a:t> </a:t>
            </a:r>
          </a:p>
          <a:p>
            <a:pPr>
              <a:spcBef>
                <a:spcPct val="0"/>
              </a:spcBef>
            </a:pPr>
            <a:r>
              <a:rPr lang="en-US" altLang="en-US" sz="2200" smtClean="0">
                <a:latin typeface="Arial" panose="020B0604020202020204" pitchFamily="34" charset="0"/>
                <a:cs typeface="Arial" panose="020B0604020202020204" pitchFamily="34" charset="0"/>
              </a:rPr>
              <a:t> </a:t>
            </a:r>
          </a:p>
          <a:p>
            <a:pPr>
              <a:spcBef>
                <a:spcPct val="0"/>
              </a:spcBef>
            </a:pPr>
            <a:endParaRPr lang="en-US" altLang="en-US" sz="2800" smtClean="0">
              <a:latin typeface="Arial" panose="020B0604020202020204" pitchFamily="34" charset="0"/>
              <a:cs typeface="Arial" panose="020B0604020202020204" pitchFamily="34" charset="0"/>
            </a:endParaRPr>
          </a:p>
        </p:txBody>
      </p:sp>
      <p:pic>
        <p:nvPicPr>
          <p:cNvPr id="6149" name="Picture 2" descr="colonialamerica17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00600"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2"/>
          <p:cNvSpPr txBox="1">
            <a:spLocks noGrp="1"/>
          </p:cNvSpPr>
          <p:nvPr>
            <p:ph type="body" idx="1"/>
          </p:nvPr>
        </p:nvSpPr>
        <p:spPr>
          <a:xfrm>
            <a:off x="152400" y="2819400"/>
            <a:ext cx="8763000" cy="3748088"/>
          </a:xfrm>
          <a:solidFill>
            <a:schemeClr val="bg1"/>
          </a:solidFill>
        </p:spPr>
        <p:txBody>
          <a:bodyPr/>
          <a:lstStyle/>
          <a:p>
            <a:pPr>
              <a:spcBef>
                <a:spcPct val="0"/>
              </a:spcBef>
            </a:pPr>
            <a:r>
              <a:rPr lang="en-US" altLang="en-US" sz="2800" smtClean="0">
                <a:latin typeface="Arial" panose="020B0604020202020204" pitchFamily="34" charset="0"/>
                <a:cs typeface="Arial" panose="020B0604020202020204" pitchFamily="34" charset="0"/>
              </a:rPr>
              <a:t>1. </a:t>
            </a:r>
            <a:r>
              <a:rPr lang="en-US" altLang="en-US" sz="2400" smtClean="0">
                <a:latin typeface="Arial" panose="020B0604020202020204" pitchFamily="34" charset="0"/>
                <a:cs typeface="Arial" panose="020B0604020202020204" pitchFamily="34" charset="0"/>
              </a:rPr>
              <a:t>England’s rulers thought New World = source/raw materials</a:t>
            </a:r>
          </a:p>
          <a:p>
            <a:pPr>
              <a:spcBef>
                <a:spcPct val="0"/>
              </a:spcBef>
            </a:pPr>
            <a:r>
              <a:rPr lang="en-US" altLang="en-US" smtClean="0">
                <a:latin typeface="Arial" panose="020B0604020202020204" pitchFamily="34" charset="0"/>
                <a:cs typeface="Arial" panose="020B0604020202020204" pitchFamily="34" charset="0"/>
              </a:rPr>
              <a:t> </a:t>
            </a:r>
          </a:p>
          <a:p>
            <a:pPr>
              <a:spcBef>
                <a:spcPct val="0"/>
              </a:spcBef>
            </a:pPr>
            <a:r>
              <a:rPr lang="en-US" altLang="en-US" smtClean="0">
                <a:latin typeface="Arial" panose="020B0604020202020204" pitchFamily="34" charset="0"/>
                <a:cs typeface="Arial" panose="020B0604020202020204" pitchFamily="34" charset="0"/>
              </a:rPr>
              <a:t> </a:t>
            </a:r>
          </a:p>
          <a:p>
            <a:pPr>
              <a:spcBef>
                <a:spcPct val="0"/>
              </a:spcBef>
            </a:pPr>
            <a:r>
              <a:rPr lang="en-US" altLang="en-US" sz="3000" smtClean="0">
                <a:solidFill>
                  <a:srgbClr val="FF0000"/>
                </a:solidFill>
                <a:latin typeface="Arial" panose="020B0604020202020204" pitchFamily="34" charset="0"/>
                <a:cs typeface="Arial" panose="020B0604020202020204" pitchFamily="34" charset="0"/>
              </a:rPr>
              <a:t> </a:t>
            </a:r>
          </a:p>
          <a:p>
            <a:pPr>
              <a:spcBef>
                <a:spcPct val="0"/>
              </a:spcBef>
            </a:pPr>
            <a:r>
              <a:rPr lang="en-US" altLang="en-US" sz="3000" smtClean="0">
                <a:solidFill>
                  <a:srgbClr val="FF0000"/>
                </a:solidFill>
                <a:latin typeface="Arial" panose="020B0604020202020204" pitchFamily="34" charset="0"/>
                <a:cs typeface="Arial" panose="020B0604020202020204" pitchFamily="34" charset="0"/>
              </a:rPr>
              <a:t>England’s rulers thought the New World was a source of raw materials. </a:t>
            </a:r>
          </a:p>
        </p:txBody>
      </p:sp>
      <p:graphicFrame>
        <p:nvGraphicFramePr>
          <p:cNvPr id="3" name="Table 2"/>
          <p:cNvGraphicFramePr>
            <a:graphicFrameLocks noGrp="1"/>
          </p:cNvGraphicFramePr>
          <p:nvPr/>
        </p:nvGraphicFramePr>
        <p:xfrm>
          <a:off x="1143000" y="990600"/>
          <a:ext cx="6858000" cy="1481138"/>
        </p:xfrm>
        <a:graphic>
          <a:graphicData uri="http://schemas.openxmlformats.org/drawingml/2006/table">
            <a:tbl>
              <a:tblPr firstRow="1" firstCol="1" bandRow="1"/>
              <a:tblGrid>
                <a:gridCol w="6858000">
                  <a:extLst>
                    <a:ext uri="{9D8B030D-6E8A-4147-A177-3AD203B41FA5}">
                      <a16:colId xmlns:a16="http://schemas.microsoft.com/office/drawing/2014/main" xmlns="" val="2093317354"/>
                    </a:ext>
                  </a:extLst>
                </a:gridCol>
              </a:tblGrid>
              <a:tr h="372444">
                <a:tc>
                  <a:txBody>
                    <a:bodyPr/>
                    <a:lstStyle/>
                    <a:p>
                      <a:pPr marL="0" marR="0" algn="ctr">
                        <a:lnSpc>
                          <a:spcPct val="115000"/>
                        </a:lnSpc>
                        <a:spcBef>
                          <a:spcPts val="0"/>
                        </a:spcBef>
                        <a:spcAft>
                          <a:spcPts val="0"/>
                        </a:spcAft>
                      </a:pPr>
                      <a:r>
                        <a:rPr lang="en-US" sz="1400" b="0" dirty="0">
                          <a:solidFill>
                            <a:srgbClr val="000000"/>
                          </a:solidFill>
                          <a:effectLst/>
                          <a:latin typeface="Arial Black" panose="020B0A04020102020204" pitchFamily="34" charset="0"/>
                          <a:ea typeface="Arial" panose="020B0604020202020204" pitchFamily="34" charset="0"/>
                        </a:rPr>
                        <a:t>Note-Taking Symbols</a:t>
                      </a:r>
                    </a:p>
                  </a:txBody>
                  <a:tcPr marL="63500" marR="63500" marT="63514" marB="635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47621849"/>
                  </a:ext>
                </a:extLst>
              </a:tr>
              <a:tr h="1108694">
                <a:tc>
                  <a:txBody>
                    <a:bodyPr/>
                    <a:lstStyle/>
                    <a:p>
                      <a:pPr marL="1371600" marR="0">
                        <a:lnSpc>
                          <a:spcPct val="115000"/>
                        </a:lnSpc>
                        <a:spcBef>
                          <a:spcPts val="0"/>
                        </a:spcBef>
                        <a:spcAft>
                          <a:spcPts val="0"/>
                        </a:spcAft>
                      </a:pPr>
                      <a:r>
                        <a:rPr lang="en-US" sz="1400" b="0" dirty="0">
                          <a:solidFill>
                            <a:srgbClr val="FF0000"/>
                          </a:solidFill>
                          <a:effectLst/>
                          <a:latin typeface="Arial Black" panose="020B0A04020102020204" pitchFamily="34" charset="0"/>
                          <a:ea typeface="Arial" panose="020B0604020202020204" pitchFamily="34" charset="0"/>
                        </a:rPr>
                        <a:t>=</a:t>
                      </a:r>
                      <a:r>
                        <a:rPr lang="en-US" sz="1400" b="0" dirty="0">
                          <a:solidFill>
                            <a:srgbClr val="000000"/>
                          </a:solidFill>
                          <a:effectLst/>
                          <a:latin typeface="Arial Black" panose="020B0A04020102020204" pitchFamily="34" charset="0"/>
                          <a:ea typeface="Arial" panose="020B0604020202020204" pitchFamily="34" charset="0"/>
                        </a:rPr>
                        <a:t>   is / was/ means that / represents </a:t>
                      </a:r>
                    </a:p>
                    <a:p>
                      <a:pPr marL="1371600" marR="0">
                        <a:lnSpc>
                          <a:spcPct val="115000"/>
                        </a:lnSpc>
                        <a:spcBef>
                          <a:spcPts val="0"/>
                        </a:spcBef>
                        <a:spcAft>
                          <a:spcPts val="0"/>
                        </a:spcAft>
                      </a:pPr>
                      <a:r>
                        <a:rPr lang="en-US" sz="1400" b="0" dirty="0">
                          <a:solidFill>
                            <a:srgbClr val="FF0000"/>
                          </a:solidFill>
                          <a:effectLst/>
                          <a:latin typeface="Arial Black" panose="020B0A04020102020204" pitchFamily="34" charset="0"/>
                          <a:ea typeface="Arial" panose="020B0604020202020204" pitchFamily="34" charset="0"/>
                        </a:rPr>
                        <a:t>+ </a:t>
                      </a:r>
                      <a:r>
                        <a:rPr lang="en-US" sz="1400" b="0" dirty="0">
                          <a:solidFill>
                            <a:srgbClr val="000000"/>
                          </a:solidFill>
                          <a:effectLst/>
                          <a:latin typeface="Arial Black" panose="020B0A04020102020204" pitchFamily="34" charset="0"/>
                          <a:ea typeface="Arial" panose="020B0604020202020204" pitchFamily="34" charset="0"/>
                        </a:rPr>
                        <a:t>  and</a:t>
                      </a:r>
                    </a:p>
                    <a:p>
                      <a:pPr marL="1371600" marR="0">
                        <a:lnSpc>
                          <a:spcPct val="115000"/>
                        </a:lnSpc>
                        <a:spcBef>
                          <a:spcPts val="0"/>
                        </a:spcBef>
                        <a:spcAft>
                          <a:spcPts val="0"/>
                        </a:spcAft>
                      </a:pPr>
                      <a:r>
                        <a:rPr lang="en-US" sz="1400" b="0" dirty="0">
                          <a:solidFill>
                            <a:srgbClr val="FF0000"/>
                          </a:solidFill>
                          <a:effectLst/>
                          <a:latin typeface="Arial Black" panose="020B0A04020102020204" pitchFamily="34" charset="0"/>
                          <a:ea typeface="Arial" panose="020B0604020202020204" pitchFamily="34" charset="0"/>
                          <a:cs typeface="Times New Roman" panose="02020603050405020304" pitchFamily="18" charset="0"/>
                        </a:rPr>
                        <a:t>→</a:t>
                      </a:r>
                      <a:r>
                        <a:rPr lang="en-US" sz="1400" b="0" dirty="0">
                          <a:solidFill>
                            <a:srgbClr val="000000"/>
                          </a:solidFill>
                          <a:effectLst/>
                          <a:latin typeface="Arial Black" panose="020B0A04020102020204" pitchFamily="34" charset="0"/>
                          <a:ea typeface="Arial" panose="020B0604020202020204" pitchFamily="34" charset="0"/>
                        </a:rPr>
                        <a:t>   led to, leads to, resulted in, results in</a:t>
                      </a:r>
                    </a:p>
                    <a:p>
                      <a:pPr marL="1371600" marR="0">
                        <a:lnSpc>
                          <a:spcPct val="115000"/>
                        </a:lnSpc>
                        <a:spcBef>
                          <a:spcPts val="0"/>
                        </a:spcBef>
                        <a:spcAft>
                          <a:spcPts val="0"/>
                        </a:spcAft>
                      </a:pPr>
                      <a:r>
                        <a:rPr lang="en-US" sz="1400" b="0" dirty="0">
                          <a:solidFill>
                            <a:srgbClr val="FF0000"/>
                          </a:solidFill>
                          <a:effectLst/>
                          <a:latin typeface="Arial Black" panose="020B0A04020102020204" pitchFamily="34" charset="0"/>
                          <a:ea typeface="Arial" panose="020B0604020202020204" pitchFamily="34" charset="0"/>
                        </a:rPr>
                        <a:t>/</a:t>
                      </a:r>
                      <a:r>
                        <a:rPr lang="en-US" sz="1400" b="0" dirty="0">
                          <a:solidFill>
                            <a:srgbClr val="000000"/>
                          </a:solidFill>
                          <a:effectLst/>
                          <a:latin typeface="Arial Black" panose="020B0A04020102020204" pitchFamily="34" charset="0"/>
                          <a:ea typeface="Arial" panose="020B0604020202020204" pitchFamily="34" charset="0"/>
                        </a:rPr>
                        <a:t>  comma or period / new idea / missing words</a:t>
                      </a:r>
                    </a:p>
                  </a:txBody>
                  <a:tcPr marL="63500" marR="63500" marT="63514" marB="635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680563069"/>
                  </a:ext>
                </a:extLst>
              </a:tr>
            </a:tbl>
          </a:graphicData>
        </a:graphic>
      </p:graphicFrame>
      <p:sp>
        <p:nvSpPr>
          <p:cNvPr id="7179" name="TextBox 4"/>
          <p:cNvSpPr txBox="1">
            <a:spLocks noChangeArrowheads="1"/>
          </p:cNvSpPr>
          <p:nvPr/>
        </p:nvSpPr>
        <p:spPr bwMode="auto">
          <a:xfrm>
            <a:off x="304800" y="457200"/>
            <a:ext cx="861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2000" b="1"/>
              <a:t>Directions</a:t>
            </a:r>
            <a:r>
              <a:rPr lang="en-US" altLang="en-US" sz="2000"/>
              <a:t>: Convert the following notes into sentences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44"/>
          <p:cNvSpPr txBox="1">
            <a:spLocks noGrp="1"/>
          </p:cNvSpPr>
          <p:nvPr>
            <p:ph type="title"/>
          </p:nvPr>
        </p:nvSpPr>
        <p:spPr>
          <a:xfrm>
            <a:off x="304800" y="457200"/>
            <a:ext cx="8458200" cy="914400"/>
          </a:xfrm>
        </p:spPr>
        <p:txBody>
          <a:bodyPr/>
          <a:lstStyle/>
          <a:p>
            <a:pPr algn="ctr" eaLnBrk="1" hangingPunct="1">
              <a:spcBef>
                <a:spcPct val="0"/>
              </a:spcBef>
              <a:buClr>
                <a:srgbClr val="000000"/>
              </a:buClr>
            </a:pPr>
            <a:r>
              <a:rPr lang="en-US" altLang="en-US" sz="3600" smtClean="0">
                <a:latin typeface="Arial Black" panose="020B0A04020102020204" pitchFamily="34" charset="0"/>
                <a:cs typeface="Arial" panose="020B0604020202020204" pitchFamily="34" charset="0"/>
              </a:rPr>
              <a:t>Similarities among British colonies</a:t>
            </a:r>
          </a:p>
        </p:txBody>
      </p:sp>
      <p:sp>
        <p:nvSpPr>
          <p:cNvPr id="8195" name="TextBox 1"/>
          <p:cNvSpPr txBox="1">
            <a:spLocks noChangeArrowheads="1"/>
          </p:cNvSpPr>
          <p:nvPr/>
        </p:nvSpPr>
        <p:spPr bwMode="auto">
          <a:xfrm>
            <a:off x="762000" y="1477963"/>
            <a:ext cx="7848600"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en-US" altLang="en-US" sz="2800">
                <a:latin typeface="Arial Black" panose="020B0A04020102020204" pitchFamily="34" charset="0"/>
              </a:rPr>
              <a:t>Geography </a:t>
            </a:r>
          </a:p>
          <a:p>
            <a:pPr eaLnBrk="1" hangingPunct="1">
              <a:buFontTx/>
              <a:buChar char="•"/>
            </a:pPr>
            <a:r>
              <a:rPr lang="en-US" altLang="en-US" sz="2800"/>
              <a:t>E. coast Atlantic Ocean / harbors </a:t>
            </a:r>
          </a:p>
          <a:p>
            <a:pPr eaLnBrk="1" hangingPunct="1">
              <a:buFontTx/>
              <a:buChar char="•"/>
            </a:pPr>
            <a:r>
              <a:rPr lang="en-US" altLang="en-US" sz="2800"/>
              <a:t>E. of Appalachian Mts / navigable rivers</a:t>
            </a:r>
          </a:p>
          <a:p>
            <a:pPr eaLnBrk="1" hangingPunct="1"/>
            <a:endParaRPr lang="en-US" altLang="en-US" sz="1200"/>
          </a:p>
          <a:p>
            <a:pPr eaLnBrk="1" hangingPunct="1"/>
            <a:r>
              <a:rPr lang="en-US" altLang="en-US" sz="2800">
                <a:latin typeface="Arial Black" panose="020B0A04020102020204" pitchFamily="34" charset="0"/>
              </a:rPr>
              <a:t>Economics</a:t>
            </a:r>
          </a:p>
          <a:p>
            <a:pPr eaLnBrk="1" hangingPunct="1">
              <a:buFontTx/>
              <a:buChar char="•"/>
            </a:pPr>
            <a:r>
              <a:rPr lang="en-US" altLang="en-US" sz="2800"/>
              <a:t>trade w. Britain </a:t>
            </a:r>
          </a:p>
          <a:p>
            <a:pPr eaLnBrk="1" hangingPunct="1">
              <a:buFontTx/>
              <a:buChar char="•"/>
            </a:pPr>
            <a:r>
              <a:rPr lang="en-US" altLang="en-US" sz="2800" u="sng"/>
              <a:t>mercantilism</a:t>
            </a:r>
            <a:r>
              <a:rPr lang="en-US" altLang="en-US" sz="2800"/>
              <a:t> = trade policies         Britain’s econ. benefit </a:t>
            </a:r>
          </a:p>
          <a:p>
            <a:pPr eaLnBrk="1" hangingPunct="1"/>
            <a:r>
              <a:rPr lang="en-US" altLang="en-US" sz="1200"/>
              <a:t>	</a:t>
            </a:r>
          </a:p>
          <a:p>
            <a:pPr eaLnBrk="1" hangingPunct="1"/>
            <a:r>
              <a:rPr lang="en-US" altLang="en-US" sz="2800">
                <a:latin typeface="Arial Black" panose="020B0A04020102020204" pitchFamily="34" charset="0"/>
              </a:rPr>
              <a:t>Politics</a:t>
            </a:r>
          </a:p>
          <a:p>
            <a:pPr eaLnBrk="1" hangingPunct="1">
              <a:buFontTx/>
              <a:buChar char="•"/>
            </a:pPr>
            <a:r>
              <a:rPr lang="en-US" altLang="en-US" sz="2800" u="sng"/>
              <a:t>Salutary Neglect</a:t>
            </a:r>
          </a:p>
          <a:p>
            <a:pPr eaLnBrk="1" hangingPunct="1">
              <a:buFontTx/>
              <a:buChar char="•"/>
            </a:pPr>
            <a:r>
              <a:rPr lang="en-US" altLang="en-US" sz="2800"/>
              <a:t>self-govt</a:t>
            </a:r>
          </a:p>
        </p:txBody>
      </p:sp>
      <p:sp>
        <p:nvSpPr>
          <p:cNvPr id="2" name="Right Arrow 1"/>
          <p:cNvSpPr/>
          <p:nvPr/>
        </p:nvSpPr>
        <p:spPr>
          <a:xfrm>
            <a:off x="5638800" y="38862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txBox="1">
            <a:spLocks noGrp="1"/>
          </p:cNvSpPr>
          <p:nvPr>
            <p:ph type="title"/>
          </p:nvPr>
        </p:nvSpPr>
        <p:spPr>
          <a:xfrm>
            <a:off x="457200" y="274638"/>
            <a:ext cx="8229600" cy="792162"/>
          </a:xfrm>
          <a:solidFill>
            <a:srgbClr val="00B0F0"/>
          </a:solidFill>
        </p:spPr>
        <p:txBody>
          <a:bodyPr anchor="ctr"/>
          <a:lstStyle/>
          <a:p>
            <a:pPr>
              <a:spcBef>
                <a:spcPct val="0"/>
              </a:spcBef>
            </a:pPr>
            <a:r>
              <a:rPr lang="en-US" altLang="en-US" sz="3600" smtClean="0">
                <a:latin typeface="Arial Black" panose="020B0A04020102020204" pitchFamily="34" charset="0"/>
                <a:cs typeface="Arial" panose="020B0604020202020204" pitchFamily="34" charset="0"/>
              </a:rPr>
              <a:t>Predictions:</a:t>
            </a:r>
          </a:p>
        </p:txBody>
      </p:sp>
      <p:sp>
        <p:nvSpPr>
          <p:cNvPr id="10243" name="Text Placeholder 2"/>
          <p:cNvSpPr txBox="1">
            <a:spLocks noGrp="1"/>
          </p:cNvSpPr>
          <p:nvPr>
            <p:ph type="body" idx="1"/>
          </p:nvPr>
        </p:nvSpPr>
        <p:spPr>
          <a:xfrm>
            <a:off x="168275" y="1219200"/>
            <a:ext cx="8534400" cy="5348288"/>
          </a:xfrm>
        </p:spPr>
        <p:txBody>
          <a:bodyPr/>
          <a:lstStyle/>
          <a:p>
            <a:pPr>
              <a:lnSpc>
                <a:spcPct val="150000"/>
              </a:lnSpc>
              <a:spcBef>
                <a:spcPct val="0"/>
              </a:spcBef>
              <a:buFont typeface="Arial" panose="020B0604020202020204" pitchFamily="34" charset="0"/>
              <a:buAutoNum type="arabicPeriod"/>
            </a:pPr>
            <a:r>
              <a:rPr lang="en-US" altLang="en-US" sz="3200" smtClean="0">
                <a:latin typeface="Arial" panose="020B0604020202020204" pitchFamily="34" charset="0"/>
                <a:cs typeface="Arial" panose="020B0604020202020204" pitchFamily="34" charset="0"/>
              </a:rPr>
              <a:t>What could have happened between Britain and her colonies by 1763 to spoil this arrangement of Salutary Neglect?</a:t>
            </a:r>
          </a:p>
          <a:p>
            <a:pPr>
              <a:lnSpc>
                <a:spcPct val="150000"/>
              </a:lnSpc>
              <a:spcBef>
                <a:spcPct val="0"/>
              </a:spcBef>
              <a:buFont typeface="Arial" panose="020B0604020202020204" pitchFamily="34" charset="0"/>
              <a:buAutoNum type="arabicPeriod"/>
            </a:pPr>
            <a:endParaRPr lang="en-US" altLang="en-US" sz="1800" smtClean="0">
              <a:latin typeface="Arial" panose="020B0604020202020204" pitchFamily="34" charset="0"/>
              <a:cs typeface="Arial" panose="020B0604020202020204" pitchFamily="34" charset="0"/>
            </a:endParaRPr>
          </a:p>
          <a:p>
            <a:pPr>
              <a:lnSpc>
                <a:spcPct val="150000"/>
              </a:lnSpc>
              <a:spcBef>
                <a:spcPct val="0"/>
              </a:spcBef>
              <a:buFont typeface="Arial" panose="020B0604020202020204" pitchFamily="34" charset="0"/>
              <a:buAutoNum type="arabicPeriod"/>
            </a:pPr>
            <a:r>
              <a:rPr lang="en-US" altLang="en-US" sz="3200" smtClean="0">
                <a:latin typeface="Arial" panose="020B0604020202020204" pitchFamily="34" charset="0"/>
                <a:cs typeface="Arial" panose="020B0604020202020204" pitchFamily="34" charset="0"/>
              </a:rPr>
              <a:t>What effect might all those years of colonial self-government have on the relationship between the colonies and England</a:t>
            </a:r>
            <a:r>
              <a:rPr lang="en-US" altLang="en-US" sz="2800" smtClean="0">
                <a:latin typeface="Arial" panose="020B0604020202020204" pitchFamily="34" charset="0"/>
                <a:cs typeface="Arial" panose="020B0604020202020204" pitchFamily="34" charset="0"/>
              </a:rPr>
              <a:t>?   </a:t>
            </a:r>
          </a:p>
          <a:p>
            <a:pPr>
              <a:spcBef>
                <a:spcPct val="0"/>
              </a:spcBef>
              <a:buFont typeface="Arial" panose="020B0604020202020204" pitchFamily="34" charset="0"/>
              <a:buAutoNum type="romanLcPeriod"/>
            </a:pPr>
            <a:endParaRPr lang="en-US" altLang="en-US"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216</Words>
  <Application>Microsoft Office PowerPoint</Application>
  <PresentationFormat>On-screen Show (4:3)</PresentationFormat>
  <Paragraphs>40</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simple-light</vt:lpstr>
      <vt:lpstr>PowerPoint Presentation</vt:lpstr>
      <vt:lpstr>Location of the colonies relative to Europe</vt:lpstr>
      <vt:lpstr>PowerPoint Presentation</vt:lpstr>
      <vt:lpstr>PowerPoint Presentation</vt:lpstr>
      <vt:lpstr>Similarities among British colonies</vt:lpstr>
      <vt:lpstr>Predictions: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Mungioli</dc:creator>
  <cp:lastModifiedBy>Beth Finneran</cp:lastModifiedBy>
  <cp:revision>12</cp:revision>
  <dcterms:created xsi:type="dcterms:W3CDTF">2016-08-15T23:47:43Z</dcterms:created>
  <dcterms:modified xsi:type="dcterms:W3CDTF">2017-09-20T13:57:31Z</dcterms:modified>
</cp:coreProperties>
</file>