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1"/>
  </p:notesMasterIdLst>
  <p:sldIdLst>
    <p:sldId id="257" r:id="rId2"/>
    <p:sldId id="268" r:id="rId3"/>
    <p:sldId id="262" r:id="rId4"/>
    <p:sldId id="263" r:id="rId5"/>
    <p:sldId id="259" r:id="rId6"/>
    <p:sldId id="260" r:id="rId7"/>
    <p:sldId id="261" r:id="rId8"/>
    <p:sldId id="269" r:id="rId9"/>
    <p:sldId id="270" r:id="rId10"/>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S PGothic" panose="020B0600070205080204" pitchFamily="34" charset="-128"/>
        <a:cs typeface="+mn-cs"/>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S PGothic" panose="020B0600070205080204" pitchFamily="34" charset="-128"/>
        <a:cs typeface="+mn-cs"/>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S PGothic" panose="020B0600070205080204" pitchFamily="34" charset="-128"/>
        <a:cs typeface="+mn-cs"/>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S PGothic" panose="020B0600070205080204" pitchFamily="34" charset="-128"/>
        <a:cs typeface="+mn-cs"/>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S PGothic" panose="020B0600070205080204" pitchFamily="34" charset="-128"/>
        <a:cs typeface="+mn-cs"/>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S PGothic" panose="020B0600070205080204" pitchFamily="34" charset="-128"/>
        <a:cs typeface="+mn-cs"/>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S PGothic" panose="020B0600070205080204" pitchFamily="34" charset="-128"/>
        <a:cs typeface="+mn-cs"/>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S PGothic" panose="020B0600070205080204" pitchFamily="34" charset="-128"/>
        <a:cs typeface="+mn-cs"/>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S PGothic" panose="020B0600070205080204" pitchFamily="34" charset="-128"/>
        <a:cs typeface="+mn-cs"/>
        <a:sym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8029"/>
    <p:restoredTop sz="94674"/>
  </p:normalViewPr>
  <p:slideViewPr>
    <p:cSldViewPr>
      <p:cViewPr>
        <p:scale>
          <a:sx n="104" d="100"/>
          <a:sy n="104" d="100"/>
        </p:scale>
        <p:origin x="-8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2"/>
          <p:cNvSpPr>
            <a:spLocks noGrp="1" noRot="1" noChangeAspec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 name="Shape 3"/>
          <p:cNvSpPr txBox="1">
            <a:spLocks noGrp="1"/>
          </p:cNvSpPr>
          <p:nvPr>
            <p:ph type="body" idx="1"/>
          </p:nvPr>
        </p:nvSpPr>
        <p:spPr>
          <a:xfrm>
            <a:off x="685800" y="4343400"/>
            <a:ext cx="5486400" cy="4114800"/>
          </a:xfrm>
          <a:prstGeom prst="rect">
            <a:avLst/>
          </a:prstGeom>
          <a:noFill/>
          <a:ln>
            <a:noFill/>
          </a:ln>
        </p:spPr>
        <p:txBody>
          <a:bodyPr vert="horz" wrap="square" lIns="91425" tIns="91425" rIns="91425" bIns="91425" numCol="1" anchor="t" anchorCtr="0" compatLnSpc="1">
            <a:prstTxWarp prst="textNoShape">
              <a:avLst/>
            </a:prstTxWarp>
          </a:bodyPr>
          <a:lstStyle/>
          <a:p>
            <a:pPr lvl="0"/>
            <a:endParaRPr lang="en-US" altLang="en-US" noProof="0" smtClean="0"/>
          </a:p>
        </p:txBody>
      </p:sp>
    </p:spTree>
    <p:extLst>
      <p:ext uri="{BB962C8B-B14F-4D97-AF65-F5344CB8AC3E}">
        <p14:creationId xmlns:p14="http://schemas.microsoft.com/office/powerpoint/2010/main" val="1621023106"/>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pitchFamily="-109" charset="-128"/>
      </a:defRPr>
    </a:lvl1pPr>
    <a:lvl2pPr marL="742950" indent="-28575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Shape 39"/>
          <p:cNvSpPr>
            <a:spLocks noGrp="1" noRot="1" noChangeAspect="1" noTextEdit="1"/>
          </p:cNvSpPr>
          <p:nvPr>
            <p:ph type="sldImg" idx="2"/>
          </p:nvPr>
        </p:nvSpPr>
        <p:spPr>
          <a:noFill/>
          <a:ln/>
        </p:spPr>
      </p:sp>
      <p:sp>
        <p:nvSpPr>
          <p:cNvPr id="4099" name="Shape 4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1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Shape 53"/>
          <p:cNvSpPr>
            <a:spLocks noGrp="1" noRot="1" noChangeAspect="1" noTextEdit="1"/>
          </p:cNvSpPr>
          <p:nvPr>
            <p:ph type="sldImg" idx="2"/>
          </p:nvPr>
        </p:nvSpPr>
        <p:spPr>
          <a:noFill/>
          <a:ln/>
        </p:spPr>
      </p:sp>
      <p:sp>
        <p:nvSpPr>
          <p:cNvPr id="9219" name="Shape 5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1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Shape 59"/>
          <p:cNvSpPr>
            <a:spLocks noGrp="1" noRot="1" noChangeAspect="1" noTextEdit="1"/>
          </p:cNvSpPr>
          <p:nvPr>
            <p:ph type="sldImg" idx="2"/>
          </p:nvPr>
        </p:nvSpPr>
        <p:spPr>
          <a:noFill/>
          <a:ln/>
        </p:spPr>
      </p:sp>
      <p:sp>
        <p:nvSpPr>
          <p:cNvPr id="11267"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1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Shape 65"/>
          <p:cNvSpPr>
            <a:spLocks noGrp="1" noRot="1" noChangeAspect="1" noTextEdit="1"/>
          </p:cNvSpPr>
          <p:nvPr>
            <p:ph type="sldImg" idx="2"/>
          </p:nvPr>
        </p:nvSpPr>
        <p:spPr>
          <a:noFill/>
          <a:ln/>
        </p:spPr>
      </p:sp>
      <p:sp>
        <p:nvSpPr>
          <p:cNvPr id="13315" name="Shape 6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1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Shape 53"/>
          <p:cNvSpPr>
            <a:spLocks noGrp="1" noRot="1" noChangeAspect="1" noTextEdit="1"/>
          </p:cNvSpPr>
          <p:nvPr>
            <p:ph type="sldImg" idx="2"/>
          </p:nvPr>
        </p:nvSpPr>
        <p:spPr>
          <a:noFill/>
          <a:ln/>
        </p:spPr>
      </p:sp>
      <p:sp>
        <p:nvSpPr>
          <p:cNvPr id="15363" name="Shape 5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1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Shape 53"/>
          <p:cNvSpPr>
            <a:spLocks noGrp="1" noRot="1" noChangeAspect="1" noTextEdit="1"/>
          </p:cNvSpPr>
          <p:nvPr>
            <p:ph type="sldImg" idx="2"/>
          </p:nvPr>
        </p:nvSpPr>
        <p:spPr>
          <a:noFill/>
          <a:ln/>
        </p:spPr>
      </p:sp>
      <p:sp>
        <p:nvSpPr>
          <p:cNvPr id="17411" name="Shape 5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1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2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1"/>
            <a:ext cx="8229600" cy="4967599"/>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7"/>
          <p:cNvSpPr txBox="1">
            <a:spLocks noGrp="1"/>
          </p:cNvSpPr>
          <p:nvPr>
            <p:ph type="sldNum" idx="13"/>
          </p:nvPr>
        </p:nvSpPr>
        <p:spPr>
          <a:ln/>
        </p:spPr>
        <p:txBody>
          <a:bodyPr/>
          <a:lstStyle>
            <a:lvl1pPr>
              <a:defRPr/>
            </a:lvl1pPr>
          </a:lstStyle>
          <a:p>
            <a:pPr>
              <a:defRPr/>
            </a:pPr>
            <a:fld id="{CE36C236-4BD4-4CE5-8082-D6055B072DA0}" type="slidenum">
              <a:rPr lang="en-US" altLang="en-US"/>
              <a:pPr>
                <a:defRPr/>
              </a:pPr>
              <a:t>‹#›</a:t>
            </a:fld>
            <a:endParaRPr lang="en-US" altLang="en-US"/>
          </a:p>
        </p:txBody>
      </p:sp>
    </p:spTree>
    <p:extLst>
      <p:ext uri="{BB962C8B-B14F-4D97-AF65-F5344CB8AC3E}">
        <p14:creationId xmlns:p14="http://schemas.microsoft.com/office/powerpoint/2010/main" val="363402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2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600201"/>
            <a:ext cx="3994500" cy="4967599"/>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600201"/>
            <a:ext cx="3994500" cy="4967599"/>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5" name="Shape 7"/>
          <p:cNvSpPr txBox="1">
            <a:spLocks noGrp="1"/>
          </p:cNvSpPr>
          <p:nvPr>
            <p:ph type="sldNum" idx="13"/>
          </p:nvPr>
        </p:nvSpPr>
        <p:spPr>
          <a:ln/>
        </p:spPr>
        <p:txBody>
          <a:bodyPr/>
          <a:lstStyle>
            <a:lvl1pPr>
              <a:defRPr/>
            </a:lvl1pPr>
          </a:lstStyle>
          <a:p>
            <a:pPr>
              <a:defRPr/>
            </a:pPr>
            <a:fld id="{FE2B4DE5-B8BD-4819-B257-090D4BA60CF6}" type="slidenum">
              <a:rPr lang="en-US" altLang="en-US"/>
              <a:pPr>
                <a:defRPr/>
              </a:pPr>
              <a:t>‹#›</a:t>
            </a:fld>
            <a:endParaRPr lang="en-US" altLang="en-US"/>
          </a:p>
        </p:txBody>
      </p:sp>
    </p:spTree>
    <p:extLst>
      <p:ext uri="{BB962C8B-B14F-4D97-AF65-F5344CB8AC3E}">
        <p14:creationId xmlns:p14="http://schemas.microsoft.com/office/powerpoint/2010/main" val="221140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2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7"/>
          <p:cNvSpPr txBox="1">
            <a:spLocks noGrp="1"/>
          </p:cNvSpPr>
          <p:nvPr>
            <p:ph type="sldNum" idx="13"/>
          </p:nvPr>
        </p:nvSpPr>
        <p:spPr>
          <a:ln/>
        </p:spPr>
        <p:txBody>
          <a:bodyPr/>
          <a:lstStyle>
            <a:lvl1pPr>
              <a:defRPr/>
            </a:lvl1pPr>
          </a:lstStyle>
          <a:p>
            <a:pPr>
              <a:defRPr/>
            </a:pPr>
            <a:fld id="{2426D7C7-A1BB-4408-ADD8-389537284941}" type="slidenum">
              <a:rPr lang="en-US" altLang="en-US"/>
              <a:pPr>
                <a:defRPr/>
              </a:pPr>
              <a:t>‹#›</a:t>
            </a:fld>
            <a:endParaRPr lang="en-US" altLang="en-US"/>
          </a:p>
        </p:txBody>
      </p:sp>
    </p:spTree>
    <p:extLst>
      <p:ext uri="{BB962C8B-B14F-4D97-AF65-F5344CB8AC3E}">
        <p14:creationId xmlns:p14="http://schemas.microsoft.com/office/powerpoint/2010/main" val="124092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5875079"/>
            <a:ext cx="8229600" cy="692799"/>
          </a:xfrm>
          <a:prstGeom prst="rect">
            <a:avLst/>
          </a:prstGeom>
        </p:spPr>
        <p:txBody>
          <a:bodyPr/>
          <a:lstStyle>
            <a:lvl1pPr algn="ctr">
              <a:spcBef>
                <a:spcPts val="360"/>
              </a:spcBef>
              <a:buSzPct val="100000"/>
              <a:buNone/>
              <a:defRPr sz="1800"/>
            </a:lvl1pPr>
          </a:lstStyle>
          <a:p>
            <a:endParaRPr/>
          </a:p>
        </p:txBody>
      </p:sp>
      <p:sp>
        <p:nvSpPr>
          <p:cNvPr id="3" name="Shape 7"/>
          <p:cNvSpPr txBox="1">
            <a:spLocks noGrp="1"/>
          </p:cNvSpPr>
          <p:nvPr>
            <p:ph type="sldNum" idx="13"/>
          </p:nvPr>
        </p:nvSpPr>
        <p:spPr>
          <a:ln/>
        </p:spPr>
        <p:txBody>
          <a:bodyPr/>
          <a:lstStyle>
            <a:lvl1pPr>
              <a:defRPr/>
            </a:lvl1pPr>
          </a:lstStyle>
          <a:p>
            <a:pPr>
              <a:defRPr/>
            </a:pPr>
            <a:fld id="{8A5E02D8-146A-4172-81B7-ABFEC095A026}" type="slidenum">
              <a:rPr lang="en-US" altLang="en-US"/>
              <a:pPr>
                <a:defRPr/>
              </a:pPr>
              <a:t>‹#›</a:t>
            </a:fld>
            <a:endParaRPr lang="en-US" altLang="en-US"/>
          </a:p>
        </p:txBody>
      </p:sp>
    </p:spTree>
    <p:extLst>
      <p:ext uri="{BB962C8B-B14F-4D97-AF65-F5344CB8AC3E}">
        <p14:creationId xmlns:p14="http://schemas.microsoft.com/office/powerpoint/2010/main" val="226923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 name="Shape 7"/>
          <p:cNvSpPr txBox="1">
            <a:spLocks noGrp="1"/>
          </p:cNvSpPr>
          <p:nvPr>
            <p:ph type="sldNum" idx="13"/>
          </p:nvPr>
        </p:nvSpPr>
        <p:spPr>
          <a:ln/>
        </p:spPr>
        <p:txBody>
          <a:bodyPr/>
          <a:lstStyle>
            <a:lvl1pPr>
              <a:defRPr/>
            </a:lvl1pPr>
          </a:lstStyle>
          <a:p>
            <a:pPr>
              <a:defRPr/>
            </a:pPr>
            <a:fld id="{750E0426-F979-4E96-BFBD-AD8402B4C89E}" type="slidenum">
              <a:rPr lang="en-US" altLang="en-US"/>
              <a:pPr>
                <a:defRPr/>
              </a:pPr>
              <a:t>‹#›</a:t>
            </a:fld>
            <a:endParaRPr lang="en-US" altLang="en-US"/>
          </a:p>
        </p:txBody>
      </p:sp>
    </p:spTree>
    <p:extLst>
      <p:ext uri="{BB962C8B-B14F-4D97-AF65-F5344CB8AC3E}">
        <p14:creationId xmlns:p14="http://schemas.microsoft.com/office/powerpoint/2010/main" val="6530144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5"/>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anose="020B0604020202020204" pitchFamily="34" charset="0"/>
            </a:endParaRPr>
          </a:p>
        </p:txBody>
      </p:sp>
      <p:sp>
        <p:nvSpPr>
          <p:cNvPr id="1027" name="Shape 6"/>
          <p:cNvSpPr txBox="1">
            <a:spLocks noGrp="1"/>
          </p:cNvSpPr>
          <p:nvPr>
            <p:ph type="body" idx="1"/>
          </p:nvPr>
        </p:nvSpPr>
        <p:spPr bwMode="auto">
          <a:xfrm>
            <a:off x="457200" y="1600200"/>
            <a:ext cx="82296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1028" name="Shape 7"/>
          <p:cNvSpPr txBox="1">
            <a:spLocks noGrp="1"/>
          </p:cNvSpPr>
          <p:nvPr>
            <p:ph type="sldNum" idx="12"/>
          </p:nvPr>
        </p:nvSpPr>
        <p:spPr bwMode="auto">
          <a:xfrm>
            <a:off x="8556625" y="6332538"/>
            <a:ext cx="549275" cy="525462"/>
          </a:xfrm>
          <a:prstGeom prst="rect">
            <a:avLst/>
          </a:prstGeom>
          <a:noFill/>
          <a:ln>
            <a:noFill/>
          </a:ln>
          <a:extLst/>
        </p:spPr>
        <p:txBody>
          <a:bodyPr vert="horz" wrap="square" lIns="91425" tIns="91425" rIns="91425" bIns="91425" numCol="1" anchor="ctr" anchorCtr="0" compatLnSpc="1">
            <a:prstTxWarp prst="textNoShape">
              <a:avLst/>
            </a:prstTxWarp>
          </a:bodyPr>
          <a:lstStyle>
            <a:lvl1pPr algn="r" eaLnBrk="1" hangingPunct="1">
              <a:defRPr sz="1300"/>
            </a:lvl1pPr>
          </a:lstStyle>
          <a:p>
            <a:pPr>
              <a:defRPr/>
            </a:pPr>
            <a:fld id="{7161EE7C-92AA-481E-A573-8F15620143CA}" type="slidenum">
              <a:rPr lang="en-US" altLang="en-US"/>
              <a:pPr>
                <a:defRPr/>
              </a:pPr>
              <a:t>‹#›</a:t>
            </a:fld>
            <a:endParaRPr lang="en-US" altLang="en-US"/>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MS PGothic" panose="020B0600070205080204" pitchFamily="34" charset="-128"/>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a:ea typeface="MS PGothic" panose="020B0600070205080204" pitchFamily="34" charset="-128"/>
          <a:cs typeface="Arial"/>
          <a:sym typeface="Arial" panose="020B0604020202020204" pitchFamily="34" charset="0"/>
        </a:defRPr>
      </a:lvl2pPr>
      <a:lvl3pPr algn="l" rtl="0" eaLnBrk="0" fontAlgn="base" hangingPunct="0">
        <a:spcBef>
          <a:spcPct val="0"/>
        </a:spcBef>
        <a:spcAft>
          <a:spcPct val="0"/>
        </a:spcAft>
        <a:defRPr sz="1400">
          <a:solidFill>
            <a:srgbClr val="000000"/>
          </a:solidFill>
          <a:latin typeface="Arial" pitchFamily="34" charset="0"/>
          <a:ea typeface="MS PGothic" panose="020B0600070205080204" pitchFamily="34" charset="-128"/>
          <a:cs typeface="Arial"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itchFamily="34" charset="0"/>
          <a:ea typeface="MS PGothic" panose="020B0600070205080204" pitchFamily="34" charset="-128"/>
          <a:cs typeface="Arial"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itchFamily="34" charset="0"/>
          <a:ea typeface="MS PGothic" panose="020B0600070205080204" pitchFamily="34" charset="-128"/>
          <a:cs typeface="Arial"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MS PGothic" panose="020B0600070205080204" pitchFamily="34" charset="-128"/>
          <a:cs typeface="Arial"/>
          <a:sym typeface="Arial" panose="020B0604020202020204" pitchFamily="34" charset="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txBox="1">
            <a:spLocks noChangeArrowheads="1"/>
          </p:cNvSpPr>
          <p:nvPr/>
        </p:nvSpPr>
        <p:spPr bwMode="auto">
          <a:xfrm>
            <a:off x="76200" y="76200"/>
            <a:ext cx="8991600" cy="1295400"/>
          </a:xfrm>
          <a:prstGeom prst="rect">
            <a:avLst/>
          </a:prstGeom>
          <a:solidFill>
            <a:srgbClr val="BEE0C0"/>
          </a:solidFill>
          <a:ln w="19050">
            <a:solidFill>
              <a:srgbClr val="000000"/>
            </a:solidFill>
            <a:miter lim="800000"/>
            <a:headEnd/>
            <a:tailEnd/>
          </a:ln>
          <a:effectLst>
            <a:outerShdw blurRad="63500" dist="38099" dir="2700000" algn="ctr" rotWithShape="0">
              <a:srgbClr val="000000">
                <a:alpha val="74998"/>
              </a:srgbClr>
            </a:outerShdw>
          </a:effectLst>
        </p:spPr>
        <p:txBody>
          <a:bodyPr/>
          <a:lstStyle>
            <a:lvl1pPr>
              <a:defRPr sz="14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eaLnBrk="1" hangingPunct="1">
              <a:defRPr/>
            </a:pPr>
            <a:r>
              <a:rPr lang="en-US" altLang="en-US" sz="3600" b="1" u="sng" dirty="0" smtClean="0">
                <a:solidFill>
                  <a:schemeClr val="tx1"/>
                </a:solidFill>
              </a:rPr>
              <a:t>Focus Question</a:t>
            </a:r>
            <a:r>
              <a:rPr lang="en-US" altLang="en-US" sz="3600" b="1" dirty="0" smtClean="0">
                <a:solidFill>
                  <a:schemeClr val="tx1"/>
                </a:solidFill>
              </a:rPr>
              <a:t>:</a:t>
            </a:r>
            <a:br>
              <a:rPr lang="en-US" altLang="en-US" sz="3600" b="1" dirty="0" smtClean="0">
                <a:solidFill>
                  <a:schemeClr val="tx1"/>
                </a:solidFill>
              </a:rPr>
            </a:br>
            <a:r>
              <a:rPr lang="en-US" altLang="en-US" sz="3600" dirty="0" smtClean="0"/>
              <a:t>What caused King Phillip’s War of 1675?</a:t>
            </a:r>
            <a:endParaRPr lang="en-US" altLang="en-US" sz="3600" dirty="0" smtClean="0">
              <a:sym typeface="Calibri" panose="020F0502020204030204" pitchFamily="34" charset="0"/>
            </a:endParaRPr>
          </a:p>
        </p:txBody>
      </p:sp>
      <p:sp>
        <p:nvSpPr>
          <p:cNvPr id="2051" name="Rectangle 3"/>
          <p:cNvSpPr txBox="1">
            <a:spLocks noChangeArrowheads="1"/>
          </p:cNvSpPr>
          <p:nvPr/>
        </p:nvSpPr>
        <p:spPr bwMode="auto">
          <a:xfrm>
            <a:off x="152400" y="1295400"/>
            <a:ext cx="2133600" cy="5486400"/>
          </a:xfrm>
          <a:prstGeom prst="rect">
            <a:avLst/>
          </a:prstGeom>
          <a:solidFill>
            <a:srgbClr val="AABCD6"/>
          </a:solidFill>
          <a:ln w="19050">
            <a:solidFill>
              <a:srgbClr val="000000"/>
            </a:solidFill>
            <a:miter lim="800000"/>
            <a:headEnd/>
            <a:tailEnd/>
          </a:ln>
          <a:effectLst>
            <a:outerShdw blurRad="63500" dist="38099" dir="2700000" algn="ctr" rotWithShape="0">
              <a:srgbClr val="000000">
                <a:alpha val="74998"/>
              </a:srgbClr>
            </a:outerShdw>
          </a:effectLst>
        </p:spPr>
        <p:txBody>
          <a:bodyPr/>
          <a:lstStyle>
            <a:lvl1pPr eaLnBrk="0" hangingPunct="0">
              <a:defRPr sz="1400">
                <a:solidFill>
                  <a:srgbClr val="000000"/>
                </a:solidFill>
                <a:latin typeface="Arial" charset="0"/>
                <a:ea typeface="ＭＳ Ｐゴシック" charset="-128"/>
                <a:cs typeface="Arial" charset="0"/>
                <a:sym typeface="Arial" charset="0"/>
              </a:defRPr>
            </a:lvl1pPr>
            <a:lvl2pPr marL="37931725" indent="-37474525"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spcBef>
                <a:spcPct val="20000"/>
              </a:spcBef>
              <a:defRPr/>
            </a:pPr>
            <a:r>
              <a:rPr lang="en-US" altLang="en-US" sz="3200" b="1" u="sng" dirty="0" smtClean="0">
                <a:solidFill>
                  <a:schemeClr val="tx1"/>
                </a:solidFill>
              </a:rPr>
              <a:t>Do Now</a:t>
            </a:r>
            <a:r>
              <a:rPr lang="en-US" altLang="en-US" sz="3200" b="1" dirty="0" smtClean="0">
                <a:solidFill>
                  <a:schemeClr val="tx1"/>
                </a:solidFill>
              </a:rPr>
              <a:t>:  </a:t>
            </a:r>
            <a:r>
              <a:rPr lang="en-US" altLang="en-US" sz="3200" dirty="0" smtClean="0">
                <a:solidFill>
                  <a:schemeClr val="tx1"/>
                </a:solidFill>
                <a:latin typeface="Arial Narrow" charset="0"/>
                <a:ea typeface="Arial Narrow" charset="0"/>
                <a:cs typeface="Arial Narrow" charset="0"/>
              </a:rPr>
              <a:t>Describe the change in population from 1610 to 1700 in North America based on this chart.</a:t>
            </a:r>
          </a:p>
        </p:txBody>
      </p:sp>
      <p:grpSp>
        <p:nvGrpSpPr>
          <p:cNvPr id="3076" name="Group 2"/>
          <p:cNvGrpSpPr>
            <a:grpSpLocks/>
          </p:cNvGrpSpPr>
          <p:nvPr/>
        </p:nvGrpSpPr>
        <p:grpSpPr bwMode="auto">
          <a:xfrm>
            <a:off x="2362200" y="1524000"/>
            <a:ext cx="6705600" cy="5105400"/>
            <a:chOff x="3429000" y="3124200"/>
            <a:chExt cx="5486400" cy="3657600"/>
          </a:xfrm>
        </p:grpSpPr>
        <p:pic>
          <p:nvPicPr>
            <p:cNvPr id="3077" name="image01.png" descr="Description: chart.PNG"/>
            <p:cNvPicPr>
              <a:picLocks noChangeAspect="1" noChangeArrowheads="1"/>
            </p:cNvPicPr>
            <p:nvPr/>
          </p:nvPicPr>
          <p:blipFill>
            <a:blip r:embed="rId4">
              <a:extLst>
                <a:ext uri="{28A0092B-C50C-407E-A947-70E740481C1C}">
                  <a14:useLocalDpi xmlns:a14="http://schemas.microsoft.com/office/drawing/2010/main" val="0"/>
                </a:ext>
              </a:extLst>
            </a:blip>
            <a:srcRect l="3583" t="5573" r="2606" b="5263"/>
            <a:stretch>
              <a:fillRect/>
            </a:stretch>
          </p:blipFill>
          <p:spPr bwMode="auto">
            <a:xfrm>
              <a:off x="3429000" y="3124200"/>
              <a:ext cx="5486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1"/>
            <p:cNvSpPr txBox="1">
              <a:spLocks noChangeArrowheads="1"/>
            </p:cNvSpPr>
            <p:nvPr/>
          </p:nvSpPr>
          <p:spPr bwMode="auto">
            <a:xfrm>
              <a:off x="4343400" y="5027612"/>
              <a:ext cx="8985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t>(Virginia)</a:t>
              </a:r>
            </a:p>
          </p:txBody>
        </p:sp>
        <p:sp>
          <p:nvSpPr>
            <p:cNvPr id="3079" name="TextBox 5"/>
            <p:cNvSpPr txBox="1">
              <a:spLocks noChangeArrowheads="1"/>
            </p:cNvSpPr>
            <p:nvPr/>
          </p:nvSpPr>
          <p:spPr bwMode="auto">
            <a:xfrm>
              <a:off x="4362450" y="5410200"/>
              <a:ext cx="12684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t>(New France)</a:t>
              </a:r>
            </a:p>
          </p:txBody>
        </p:sp>
        <p:sp>
          <p:nvSpPr>
            <p:cNvPr id="3080" name="TextBox 6"/>
            <p:cNvSpPr txBox="1">
              <a:spLocks noChangeArrowheads="1"/>
            </p:cNvSpPr>
            <p:nvPr/>
          </p:nvSpPr>
          <p:spPr bwMode="auto">
            <a:xfrm>
              <a:off x="4341813" y="5791200"/>
              <a:ext cx="1220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t>(New Spain )</a:t>
              </a:r>
            </a:p>
          </p:txBody>
        </p:sp>
      </p:gr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122" name="Title 1"/>
          <p:cNvSpPr txBox="1">
            <a:spLocks noGrp="1"/>
          </p:cNvSpPr>
          <p:nvPr>
            <p:ph type="title"/>
          </p:nvPr>
        </p:nvSpPr>
        <p:spPr>
          <a:xfrm>
            <a:off x="457200" y="274638"/>
            <a:ext cx="8229600" cy="1143000"/>
          </a:xfrm>
        </p:spPr>
        <p:txBody>
          <a:bodyPr/>
          <a:lstStyle/>
          <a:p>
            <a:pPr>
              <a:spcBef>
                <a:spcPct val="0"/>
              </a:spcBef>
            </a:pPr>
            <a:endParaRPr lang="en-US" altLang="en-US" smtClean="0">
              <a:latin typeface="Arial" panose="020B0604020202020204" pitchFamily="34" charset="0"/>
              <a:cs typeface="Arial" panose="020B0604020202020204" pitchFamily="34" charset="0"/>
            </a:endParaRPr>
          </a:p>
        </p:txBody>
      </p:sp>
      <p:sp>
        <p:nvSpPr>
          <p:cNvPr id="5123" name="Text Placeholder 2"/>
          <p:cNvSpPr txBox="1">
            <a:spLocks noGrp="1"/>
          </p:cNvSpPr>
          <p:nvPr>
            <p:ph type="body" idx="1"/>
          </p:nvPr>
        </p:nvSpPr>
        <p:spPr>
          <a:xfrm>
            <a:off x="0" y="4462463"/>
            <a:ext cx="8215313" cy="1309687"/>
          </a:xfrm>
        </p:spPr>
        <p:txBody>
          <a:bodyPr/>
          <a:lstStyle/>
          <a:p>
            <a:pPr>
              <a:spcBef>
                <a:spcPct val="0"/>
              </a:spcBef>
            </a:pPr>
            <a:r>
              <a:rPr lang="en-US" altLang="en-US" sz="2200" smtClean="0">
                <a:latin typeface="Arial" panose="020B0604020202020204" pitchFamily="34" charset="0"/>
                <a:cs typeface="Arial" panose="020B0604020202020204" pitchFamily="34" charset="0"/>
              </a:rPr>
              <a:t>From 1610 – 1700 in North America,…..</a:t>
            </a:r>
          </a:p>
          <a:p>
            <a:pPr>
              <a:spcBef>
                <a:spcPct val="0"/>
              </a:spcBef>
            </a:pPr>
            <a:r>
              <a:rPr lang="en-US" altLang="en-US" sz="2200" smtClean="0">
                <a:latin typeface="Arial" panose="020B0604020202020204" pitchFamily="34" charset="0"/>
                <a:cs typeface="Arial" panose="020B0604020202020204" pitchFamily="34" charset="0"/>
              </a:rPr>
              <a:t> </a:t>
            </a:r>
          </a:p>
          <a:p>
            <a:pPr>
              <a:spcBef>
                <a:spcPct val="0"/>
              </a:spcBef>
            </a:pPr>
            <a:r>
              <a:rPr lang="en-US" altLang="en-US" sz="2200" smtClean="0">
                <a:latin typeface="Arial" panose="020B0604020202020204" pitchFamily="34" charset="0"/>
                <a:cs typeface="Arial" panose="020B0604020202020204" pitchFamily="34" charset="0"/>
              </a:rPr>
              <a:t>……………………………………………………………………</a:t>
            </a:r>
          </a:p>
          <a:p>
            <a:pPr>
              <a:spcBef>
                <a:spcPct val="0"/>
              </a:spcBef>
            </a:pPr>
            <a:r>
              <a:rPr lang="en-US" altLang="en-US" sz="2200" smtClean="0">
                <a:latin typeface="Arial" panose="020B0604020202020204" pitchFamily="34" charset="0"/>
                <a:cs typeface="Arial" panose="020B0604020202020204" pitchFamily="34" charset="0"/>
              </a:rPr>
              <a:t> For example,…</a:t>
            </a:r>
          </a:p>
          <a:p>
            <a:pPr>
              <a:spcBef>
                <a:spcPct val="0"/>
              </a:spcBef>
            </a:pPr>
            <a:r>
              <a:rPr lang="en-US" altLang="en-US" sz="2200" smtClean="0">
                <a:latin typeface="Arial" panose="020B0604020202020204" pitchFamily="34" charset="0"/>
                <a:cs typeface="Arial" panose="020B0604020202020204" pitchFamily="34" charset="0"/>
              </a:rPr>
              <a:t> </a:t>
            </a:r>
          </a:p>
          <a:p>
            <a:pPr>
              <a:spcBef>
                <a:spcPct val="0"/>
              </a:spcBef>
            </a:pPr>
            <a:r>
              <a:rPr lang="en-US" altLang="en-US" smtClean="0">
                <a:latin typeface="Arial" panose="020B0604020202020204" pitchFamily="34" charset="0"/>
                <a:cs typeface="Arial" panose="020B0604020202020204" pitchFamily="34" charset="0"/>
              </a:rPr>
              <a:t>…………………………………………………………………………………….</a:t>
            </a:r>
          </a:p>
        </p:txBody>
      </p:sp>
      <p:grpSp>
        <p:nvGrpSpPr>
          <p:cNvPr id="5124" name="Group 2"/>
          <p:cNvGrpSpPr>
            <a:grpSpLocks/>
          </p:cNvGrpSpPr>
          <p:nvPr/>
        </p:nvGrpSpPr>
        <p:grpSpPr bwMode="auto">
          <a:xfrm>
            <a:off x="152400" y="152400"/>
            <a:ext cx="5486400" cy="3352800"/>
            <a:chOff x="3429000" y="3124200"/>
            <a:chExt cx="5486400" cy="3657600"/>
          </a:xfrm>
        </p:grpSpPr>
        <p:pic>
          <p:nvPicPr>
            <p:cNvPr id="5126" name="image01.png" descr="Description: chart.PNG"/>
            <p:cNvPicPr>
              <a:picLocks noChangeAspect="1" noChangeArrowheads="1"/>
            </p:cNvPicPr>
            <p:nvPr/>
          </p:nvPicPr>
          <p:blipFill>
            <a:blip r:embed="rId3">
              <a:extLst>
                <a:ext uri="{28A0092B-C50C-407E-A947-70E740481C1C}">
                  <a14:useLocalDpi xmlns:a14="http://schemas.microsoft.com/office/drawing/2010/main" val="0"/>
                </a:ext>
              </a:extLst>
            </a:blip>
            <a:srcRect l="3583" t="5573" r="2606" b="5263"/>
            <a:stretch>
              <a:fillRect/>
            </a:stretch>
          </p:blipFill>
          <p:spPr bwMode="auto">
            <a:xfrm>
              <a:off x="3429000" y="3124200"/>
              <a:ext cx="5486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1"/>
            <p:cNvSpPr txBox="1">
              <a:spLocks noChangeArrowheads="1"/>
            </p:cNvSpPr>
            <p:nvPr/>
          </p:nvSpPr>
          <p:spPr bwMode="auto">
            <a:xfrm>
              <a:off x="4343400" y="5027612"/>
              <a:ext cx="8985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t>(Virginia)</a:t>
              </a:r>
            </a:p>
          </p:txBody>
        </p:sp>
        <p:sp>
          <p:nvSpPr>
            <p:cNvPr id="5128" name="TextBox 5"/>
            <p:cNvSpPr txBox="1">
              <a:spLocks noChangeArrowheads="1"/>
            </p:cNvSpPr>
            <p:nvPr/>
          </p:nvSpPr>
          <p:spPr bwMode="auto">
            <a:xfrm>
              <a:off x="4362450" y="5410200"/>
              <a:ext cx="12684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t>(New France)</a:t>
              </a:r>
            </a:p>
          </p:txBody>
        </p:sp>
        <p:sp>
          <p:nvSpPr>
            <p:cNvPr id="5129" name="TextBox 6"/>
            <p:cNvSpPr txBox="1">
              <a:spLocks noChangeArrowheads="1"/>
            </p:cNvSpPr>
            <p:nvPr/>
          </p:nvSpPr>
          <p:spPr bwMode="auto">
            <a:xfrm>
              <a:off x="4341813" y="5791200"/>
              <a:ext cx="1220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t>(New Spain )</a:t>
              </a:r>
            </a:p>
          </p:txBody>
        </p:sp>
      </p:grpSp>
      <p:sp>
        <p:nvSpPr>
          <p:cNvPr id="5125" name="Rectangle 14"/>
          <p:cNvSpPr>
            <a:spLocks noChangeArrowheads="1"/>
          </p:cNvSpPr>
          <p:nvPr/>
        </p:nvSpPr>
        <p:spPr bwMode="auto">
          <a:xfrm>
            <a:off x="252413" y="3624263"/>
            <a:ext cx="853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nSpc>
                <a:spcPct val="115000"/>
              </a:lnSpc>
            </a:pPr>
            <a:r>
              <a:rPr lang="en-US" altLang="en-US" sz="2200" i="1">
                <a:ea typeface="Calibri" panose="020F0502020204030204" pitchFamily="34" charset="0"/>
                <a:cs typeface="Courier" pitchFamily="49" charset="0"/>
              </a:rPr>
              <a:t>Describe the change in population from 1610 to 1700 based on the chart above by completing the sentences below.</a:t>
            </a:r>
            <a:r>
              <a:rPr lang="en-US" altLang="en-US" sz="2200" i="1">
                <a:ea typeface="Arial" panose="020B0604020202020204" pitchFamily="34" charset="0"/>
                <a:cs typeface="Courier" pitchFamily="49" charset="0"/>
              </a:rPr>
              <a:t> </a:t>
            </a:r>
            <a:endParaRPr lang="en-US" altLang="en-US" sz="2200">
              <a:ea typeface="Arial" panose="020B0604020202020204" pitchFamily="34" charset="0"/>
              <a:cs typeface="Courier" pitchFamily="49"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6146" name="image03.jpg" descr="Description: Early_indian_comple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1"/>
          <p:cNvSpPr txBox="1">
            <a:spLocks noChangeArrowheads="1"/>
          </p:cNvSpPr>
          <p:nvPr/>
        </p:nvSpPr>
        <p:spPr bwMode="auto">
          <a:xfrm>
            <a:off x="381000" y="228600"/>
            <a:ext cx="91059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200">
                <a:latin typeface="Arial Black" panose="020B0A04020102020204" pitchFamily="34" charset="0"/>
              </a:rPr>
              <a:t>Indigenous Nations at the time of European Settlement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txBox="1">
            <a:spLocks noGrp="1"/>
          </p:cNvSpPr>
          <p:nvPr>
            <p:ph type="title"/>
          </p:nvPr>
        </p:nvSpPr>
        <p:spPr>
          <a:xfrm>
            <a:off x="457200" y="274638"/>
            <a:ext cx="8229600" cy="1143000"/>
          </a:xfrm>
        </p:spPr>
        <p:txBody>
          <a:bodyPr/>
          <a:lstStyle/>
          <a:p>
            <a:pPr>
              <a:spcBef>
                <a:spcPct val="0"/>
              </a:spcBef>
            </a:pPr>
            <a:endParaRPr lang="en-US" altLang="en-US" smtClean="0">
              <a:latin typeface="Arial" panose="020B0604020202020204" pitchFamily="34" charset="0"/>
              <a:cs typeface="Arial" panose="020B0604020202020204" pitchFamily="34" charset="0"/>
            </a:endParaRPr>
          </a:p>
        </p:txBody>
      </p:sp>
      <p:sp>
        <p:nvSpPr>
          <p:cNvPr id="7171" name="Text Placeholder 2"/>
          <p:cNvSpPr txBox="1">
            <a:spLocks noGrp="1"/>
          </p:cNvSpPr>
          <p:nvPr>
            <p:ph type="body" idx="1"/>
          </p:nvPr>
        </p:nvSpPr>
        <p:spPr>
          <a:xfrm>
            <a:off x="457200" y="1600200"/>
            <a:ext cx="3994150" cy="4967288"/>
          </a:xfrm>
        </p:spPr>
        <p:txBody>
          <a:bodyPr/>
          <a:lstStyle/>
          <a:p>
            <a:pPr>
              <a:spcBef>
                <a:spcPct val="0"/>
              </a:spcBef>
            </a:pPr>
            <a:endParaRPr lang="en-US" altLang="en-US" smtClean="0">
              <a:latin typeface="Arial" panose="020B0604020202020204" pitchFamily="34" charset="0"/>
              <a:cs typeface="Arial" panose="020B0604020202020204" pitchFamily="34" charset="0"/>
            </a:endParaRPr>
          </a:p>
        </p:txBody>
      </p:sp>
      <p:sp>
        <p:nvSpPr>
          <p:cNvPr id="7172" name="Text Placeholder 3"/>
          <p:cNvSpPr txBox="1">
            <a:spLocks noGrp="1"/>
          </p:cNvSpPr>
          <p:nvPr>
            <p:ph type="body" idx="2"/>
          </p:nvPr>
        </p:nvSpPr>
        <p:spPr>
          <a:xfrm>
            <a:off x="4692650" y="1600200"/>
            <a:ext cx="3994150" cy="4967288"/>
          </a:xfrm>
        </p:spPr>
        <p:txBody>
          <a:bodyPr/>
          <a:lstStyle/>
          <a:p>
            <a:pPr>
              <a:spcBef>
                <a:spcPct val="0"/>
              </a:spcBef>
            </a:pPr>
            <a:endParaRPr lang="en-US" altLang="en-US" smtClean="0">
              <a:latin typeface="Arial" panose="020B0604020202020204" pitchFamily="34" charset="0"/>
              <a:cs typeface="Arial" panose="020B0604020202020204" pitchFamily="34" charset="0"/>
            </a:endParaRPr>
          </a:p>
        </p:txBody>
      </p:sp>
      <p:pic>
        <p:nvPicPr>
          <p:cNvPr id="7173" name="Shape 4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7788"/>
            <a:ext cx="8153400" cy="670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381000"/>
          <a:ext cx="9144000" cy="6648450"/>
        </p:xfrm>
        <a:graphic>
          <a:graphicData uri="http://schemas.openxmlformats.org/drawingml/2006/table">
            <a:tbl>
              <a:tblPr/>
              <a:tblGrid>
                <a:gridCol w="4966138">
                  <a:extLst>
                    <a:ext uri="{9D8B030D-6E8A-4147-A177-3AD203B41FA5}">
                      <a16:colId xmlns:a16="http://schemas.microsoft.com/office/drawing/2014/main" xmlns="" val="2014719153"/>
                    </a:ext>
                  </a:extLst>
                </a:gridCol>
                <a:gridCol w="4177862">
                  <a:extLst>
                    <a:ext uri="{9D8B030D-6E8A-4147-A177-3AD203B41FA5}">
                      <a16:colId xmlns:a16="http://schemas.microsoft.com/office/drawing/2014/main" xmlns="" val="60373918"/>
                    </a:ext>
                  </a:extLst>
                </a:gridCol>
              </a:tblGrid>
              <a:tr h="317442">
                <a:tc>
                  <a:txBody>
                    <a:bodyPr/>
                    <a:lstStyle>
                      <a:lvl1pPr>
                        <a:defRPr sz="12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Black" panose="020B0A04020102020204" pitchFamily="34" charset="0"/>
                          <a:ea typeface="MS PGothic" panose="020B0600070205080204" pitchFamily="34" charset="-128"/>
                          <a:cs typeface="Arial" panose="020B0604020202020204" pitchFamily="34" charset="0"/>
                          <a:sym typeface="Arial" panose="020B0604020202020204" pitchFamily="34" charset="0"/>
                        </a:rPr>
                        <a:t>Historical Background</a:t>
                      </a:r>
                      <a:endPar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txBody>
                  <a:tcPr marL="47368" marR="47368" marT="53555" marB="535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defRPr sz="12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Black" panose="020B0A04020102020204" pitchFamily="34" charset="0"/>
                          <a:ea typeface="MS PGothic" panose="020B0600070205080204" pitchFamily="34" charset="-128"/>
                          <a:cs typeface="Arial" panose="020B0604020202020204" pitchFamily="34" charset="0"/>
                          <a:sym typeface="Arial" panose="020B0604020202020204" pitchFamily="34" charset="0"/>
                        </a:rPr>
                        <a:t>So What? / Why might this be important?</a:t>
                      </a:r>
                      <a:endPar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txBody>
                  <a:tcPr marL="47368" marR="47368" marT="53555" marB="535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389659450"/>
                  </a:ext>
                </a:extLst>
              </a:tr>
              <a:tr h="749458">
                <a:tc>
                  <a:txBody>
                    <a:bodyPr/>
                    <a:lstStyle>
                      <a:lvl1pPr>
                        <a:defRPr sz="12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New England was relatively peaceful for 40 years after the last Indian war in 1636-37. But during this time Native populations declined rapidly and lost their land and culture. </a:t>
                      </a:r>
                    </a:p>
                  </a:txBody>
                  <a:tcPr marL="47368" marR="47368" marT="53555" marB="535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sz="12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txBody>
                  <a:tcPr marL="47368" marR="47368" marT="53555" marB="535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89486571"/>
                  </a:ext>
                </a:extLst>
              </a:tr>
              <a:tr h="1021595">
                <a:tc>
                  <a:txBody>
                    <a:bodyPr/>
                    <a:lstStyle>
                      <a:lvl1pPr>
                        <a:defRPr sz="12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r>
                        <a:rPr lang="en-US" sz="1200" b="0" i="0" u="none" strike="noStrike" cap="none" baseline="0" dirty="0" smtClean="0">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New England Puritans = very religious Protestant Christians</a:t>
                      </a:r>
                    </a:p>
                    <a:p>
                      <a:endParaRPr lang="en-US" sz="1200" b="0" i="0" u="none" strike="noStrike" cap="none" baseline="0" dirty="0" smtClean="0">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smtClean="0">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Puritans tried/convert Native Americans + expected/adopt/white customs</a:t>
                      </a:r>
                    </a:p>
                    <a:p>
                      <a:endParaRPr lang="en-US" sz="1200" b="0" i="0" u="none" strike="noStrike" cap="none" baseline="0" dirty="0">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txBody>
                  <a:tcPr marL="47368" marR="47368" marT="53555" marB="535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sz="12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1"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endPar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1"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endPar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1"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endPar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txBody>
                  <a:tcPr marL="47368" marR="47368" marT="53555" marB="535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140640986"/>
                  </a:ext>
                </a:extLst>
              </a:tr>
              <a:tr h="1170177">
                <a:tc>
                  <a:txBody>
                    <a:bodyPr/>
                    <a:lstStyle>
                      <a:lvl1pPr>
                        <a:defRPr sz="12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r>
                        <a:rPr lang="en-US" sz="1200" b="0" i="0" u="none" strike="noStrike" cap="none" baseline="0" dirty="0" err="1" smtClean="0">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Metacomet</a:t>
                      </a:r>
                      <a:r>
                        <a:rPr lang="en-US" sz="1200" b="0" i="0" u="none" strike="noStrike" cap="none" baseline="0" dirty="0" smtClean="0">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 Native chief/English called him King Philip</a:t>
                      </a:r>
                    </a:p>
                    <a:p>
                      <a:endParaRPr lang="en-US" sz="1200" b="0" i="0" u="none" strike="noStrike" cap="none" baseline="0" dirty="0" smtClean="0">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smtClean="0">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1675/</a:t>
                      </a:r>
                      <a:r>
                        <a:rPr lang="en-US" sz="1200" b="0" i="0" u="none" strike="noStrike" cap="none" baseline="0" dirty="0" err="1" smtClean="0">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Metacomet</a:t>
                      </a:r>
                      <a:r>
                        <a:rPr lang="en-US" sz="1200" b="0" i="0" u="none" strike="noStrike" cap="none" baseline="0" dirty="0" smtClean="0">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/united other Native nations/military alliance + attacked Massachusetts town </a:t>
                      </a:r>
                      <a:r>
                        <a:rPr lang="en-US" sz="1200" b="0" i="0" u="none" strike="noStrike" cap="none" baseline="0" dirty="0" smtClean="0">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Wingdings" panose="05000000000000000000" pitchFamily="2" charset="2"/>
                        </a:rPr>
                        <a:t></a:t>
                      </a:r>
                      <a:r>
                        <a:rPr lang="en-US" sz="1200" b="0" i="0" u="none" strike="noStrike" cap="none" baseline="0" dirty="0" smtClean="0">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war/Europeans named King Philip’s War</a:t>
                      </a:r>
                    </a:p>
                    <a:p>
                      <a:endParaRPr lang="en-US" sz="1200" b="0" i="0" u="none" strike="noStrike" cap="none" baseline="0" dirty="0">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txBody>
                  <a:tcPr marL="47368" marR="47368" marT="53555" marB="535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sz="12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1"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endPar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1"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endPar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1"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endPar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1"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endPar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txBody>
                  <a:tcPr marL="47368" marR="47368" marT="53555" marB="535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4239181102"/>
                  </a:ext>
                </a:extLst>
              </a:tr>
              <a:tr h="738105">
                <a:tc>
                  <a:txBody>
                    <a:bodyPr/>
                    <a:lstStyle>
                      <a:lvl1pPr>
                        <a:defRPr sz="12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Over a year’s time, Europeans and Natives raided one another’s villages and killed hundreds of people; this war was called King Philip’s War.</a:t>
                      </a:r>
                    </a:p>
                  </a:txBody>
                  <a:tcPr marL="47368" marR="47368" marT="53555" marB="535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sz="12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1"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endParaRPr kumimoji="0" lang="en-US" altLang="en-US" sz="12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1"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endParaRPr kumimoji="0" lang="en-US" altLang="en-US" sz="12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1"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endParaRPr kumimoji="0" lang="en-US" altLang="en-US" sz="12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txBody>
                  <a:tcPr marL="47368" marR="47368" marT="53555" marB="535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2518280259"/>
                  </a:ext>
                </a:extLst>
              </a:tr>
              <a:tr h="948437">
                <a:tc>
                  <a:txBody>
                    <a:bodyPr/>
                    <a:lstStyle>
                      <a:lvl1pPr>
                        <a:defRPr sz="12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Relative to the size of the population, King Philip’s War was the most destructive in American history. Five percent of New England’s European population was killed. </a:t>
                      </a:r>
                    </a:p>
                  </a:txBody>
                  <a:tcPr marL="47368" marR="47368" marT="53555" marB="535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sz="12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1"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endPar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1"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endPar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1"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endPar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1"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endPar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txBody>
                  <a:tcPr marL="47368" marR="47368" marT="53555" marB="535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454932984"/>
                  </a:ext>
                </a:extLst>
              </a:tr>
              <a:tr h="1703236">
                <a:tc>
                  <a:txBody>
                    <a:bodyPr/>
                    <a:lstStyle>
                      <a:lvl1pPr>
                        <a:defRPr sz="12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r>
                        <a:rPr lang="en-US" sz="1200" b="0" i="0" u="none" strike="noStrike" cap="none" baseline="0" dirty="0" smtClean="0">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Casualties/ war deaths = much higher/local Native American population</a:t>
                      </a:r>
                    </a:p>
                    <a:p>
                      <a:endParaRPr lang="en-US" sz="1200" b="0" i="0" u="none" strike="noStrike" cap="none" baseline="0" dirty="0" smtClean="0">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smtClean="0">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40% Native Americans/New England=killed or fled + their power = broken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baseline="0" dirty="0" smtClean="0">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smtClean="0">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Remaining Native Americans lived/small + scattered communities + served as colonists’ servants + slaves + tenants</a:t>
                      </a:r>
                    </a:p>
                    <a:p>
                      <a:endParaRPr lang="en-US" sz="1200" b="0" i="0" u="none" strike="noStrike" cap="none" baseline="0" dirty="0">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txBody>
                  <a:tcPr marL="47368" marR="47368" marT="53555" marB="535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defRPr sz="12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1"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endParaRPr kumimoji="0" lang="en-US" altLang="en-US" sz="12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1"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endParaRPr kumimoji="0" lang="en-US" altLang="en-US" sz="12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1"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endParaRPr kumimoji="0" lang="en-US" altLang="en-US" sz="12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1"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endParaRPr kumimoji="0" lang="en-US" altLang="en-US" sz="12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1"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endParaRPr kumimoji="0" lang="en-US" altLang="en-US" sz="12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1"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endParaRPr kumimoji="0" lang="en-US" altLang="en-US" sz="12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txBody>
                  <a:tcPr marL="47368" marR="47368" marT="53555" marB="535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2185007089"/>
                  </a:ext>
                </a:extLst>
              </a:tr>
            </a:tbl>
          </a:graphicData>
        </a:graphic>
      </p:graphicFrame>
      <p:sp>
        <p:nvSpPr>
          <p:cNvPr id="8220" name="Rectangle 4"/>
          <p:cNvSpPr>
            <a:spLocks noChangeArrowheads="1"/>
          </p:cNvSpPr>
          <p:nvPr/>
        </p:nvSpPr>
        <p:spPr bwMode="auto">
          <a:xfrm>
            <a:off x="1811338" y="0"/>
            <a:ext cx="55927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ctr"/>
            <a:r>
              <a:rPr lang="en-US" altLang="en-US" sz="2000">
                <a:latin typeface="Arial Black" panose="020B0A04020102020204" pitchFamily="34" charset="0"/>
              </a:rPr>
              <a:t>Establishing context: King Philip</a:t>
            </a:r>
            <a:r>
              <a:rPr lang="en-US" altLang="en-US" sz="2000"/>
              <a:t>’</a:t>
            </a:r>
            <a:r>
              <a:rPr lang="en-US" altLang="ja-JP" sz="2000">
                <a:latin typeface="Arial Black" panose="020B0A04020102020204" pitchFamily="34" charset="0"/>
              </a:rPr>
              <a:t>s War</a:t>
            </a:r>
            <a:endParaRPr lang="en-US" altLang="ja-JP" sz="2000"/>
          </a:p>
          <a:p>
            <a:pPr algn="ctr"/>
            <a:endParaRPr lang="en-US" altLang="en-US"/>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11125" y="0"/>
            <a:ext cx="8926513" cy="6556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b="1"/>
              <a:t>Document A:  King Philip’s Perspective, as told to John Easton  (Modified)</a:t>
            </a:r>
            <a:endParaRPr lang="en-US" altLang="en-US"/>
          </a:p>
          <a:p>
            <a:pPr eaLnBrk="1" hangingPunct="1"/>
            <a:r>
              <a:rPr lang="en-US" altLang="en-US" b="1"/>
              <a:t> </a:t>
            </a:r>
            <a:endParaRPr lang="en-US" altLang="en-US"/>
          </a:p>
          <a:p>
            <a:pPr eaLnBrk="1" hangingPunct="1"/>
            <a:r>
              <a:rPr lang="en-US" altLang="en-US"/>
              <a:t>King Philip came unarmed, and about 40 of his men armed. We sat very friendly together. We told him our business. They said that they had done no wrong; the English wronged them. We said that both sides thought the other side wronged them, but our desire was to avoid war. The Indians agreed that fighting was the worst way; then they asked how we might avoid war. We said, by negotiation. They said that they lost many square miles of land through negotiation. </a:t>
            </a:r>
          </a:p>
          <a:p>
            <a:pPr eaLnBrk="1" hangingPunct="1"/>
            <a:r>
              <a:rPr lang="en-US" altLang="en-US"/>
              <a:t> </a:t>
            </a:r>
          </a:p>
          <a:p>
            <a:pPr eaLnBrk="1" hangingPunct="1"/>
            <a:r>
              <a:rPr lang="en-US" altLang="en-US"/>
              <a:t>The Indians said they had been the first in doing good to the English, and the English were the first in doing wrong.  They said when the English first came, their King’s Father prevented other Indians from wronging the English, and gave the English corn and showed them how to plant, and let the English have a 100 times more land than now the Indian King had for his own people. </a:t>
            </a:r>
          </a:p>
          <a:p>
            <a:pPr eaLnBrk="1" hangingPunct="1"/>
            <a:r>
              <a:rPr lang="en-US" altLang="en-US"/>
              <a:t>  </a:t>
            </a:r>
          </a:p>
          <a:p>
            <a:pPr eaLnBrk="1" hangingPunct="1"/>
            <a:r>
              <a:rPr lang="en-US" altLang="en-US"/>
              <a:t>And another </a:t>
            </a:r>
            <a:r>
              <a:rPr lang="en-US" altLang="en-US" u="sng"/>
              <a:t>grievance</a:t>
            </a:r>
            <a:r>
              <a:rPr lang="en-US" altLang="en-US"/>
              <a:t> was, if 20 of their honest Indians testified that a Englishman had done them wrong, it was as nothing; and if but one of their worst Indians testified against any Indian, when it pleased the English it was </a:t>
            </a:r>
            <a:r>
              <a:rPr lang="en-US" altLang="en-US" u="sng"/>
              <a:t>sufficient</a:t>
            </a:r>
            <a:r>
              <a:rPr lang="en-US" altLang="en-US"/>
              <a:t>.</a:t>
            </a:r>
          </a:p>
          <a:p>
            <a:pPr eaLnBrk="1" hangingPunct="1"/>
            <a:r>
              <a:rPr lang="en-US" altLang="en-US"/>
              <a:t>Another grievance was, the English made them drunk and then cheated them; that now, they had no hope left to keep any land.</a:t>
            </a:r>
          </a:p>
          <a:p>
            <a:pPr eaLnBrk="1" hangingPunct="1"/>
            <a:r>
              <a:rPr lang="en-US" altLang="en-US"/>
              <a:t> </a:t>
            </a:r>
          </a:p>
          <a:p>
            <a:pPr eaLnBrk="1" hangingPunct="1"/>
            <a:r>
              <a:rPr lang="en-US" altLang="en-US"/>
              <a:t>Another grievance, the English cattle and horses still increased and kept spoiling their corn.  They thought when the English bought land of them they would have kept their cattle upon their own land, but the English didn’t use a fence.  </a:t>
            </a:r>
          </a:p>
          <a:p>
            <a:pPr eaLnBrk="1" hangingPunct="1"/>
            <a:r>
              <a:rPr lang="en-US" altLang="en-US"/>
              <a:t> </a:t>
            </a:r>
          </a:p>
          <a:p>
            <a:pPr eaLnBrk="1" hangingPunct="1"/>
            <a:r>
              <a:rPr lang="en-US" altLang="en-US"/>
              <a:t> </a:t>
            </a:r>
            <a:r>
              <a:rPr lang="en-US" altLang="en-US" b="1"/>
              <a:t>Vocabulary </a:t>
            </a:r>
            <a:endParaRPr lang="en-US" altLang="en-US"/>
          </a:p>
          <a:p>
            <a:pPr eaLnBrk="1" hangingPunct="1"/>
            <a:r>
              <a:rPr lang="en-US" altLang="en-US" u="sng"/>
              <a:t>Grievance</a:t>
            </a:r>
            <a:r>
              <a:rPr lang="en-US" altLang="en-US"/>
              <a:t>: complaint</a:t>
            </a:r>
          </a:p>
          <a:p>
            <a:pPr eaLnBrk="1" hangingPunct="1"/>
            <a:r>
              <a:rPr lang="en-US" altLang="en-US" u="sng"/>
              <a:t>Sufficient</a:t>
            </a:r>
            <a:r>
              <a:rPr lang="en-US" altLang="en-US"/>
              <a:t>: enough</a:t>
            </a:r>
          </a:p>
          <a:p>
            <a:pPr eaLnBrk="1" hangingPunct="1"/>
            <a:r>
              <a:rPr lang="en-US" altLang="en-US"/>
              <a:t> </a:t>
            </a:r>
          </a:p>
          <a:p>
            <a:pPr eaLnBrk="1" hangingPunct="1"/>
            <a:r>
              <a:rPr lang="en-US" altLang="en-US" i="1"/>
              <a:t> Source: John Easton, an official from Rhode Island, met King Philip in June of 1675 in an effort to negotiate a settlement. Easton recorded Philip’s complaints.  However, Easton was unable to prevent a war, and the fighting broke out the following month.</a:t>
            </a:r>
            <a:endParaRPr lang="en-US" altLang="en-US"/>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81000" y="152400"/>
            <a:ext cx="8559800" cy="6416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b="1"/>
              <a:t>Document B: Colonists’ Perspective (Modified)</a:t>
            </a:r>
            <a:endParaRPr lang="en-US" altLang="en-US"/>
          </a:p>
          <a:p>
            <a:pPr eaLnBrk="1" hangingPunct="1"/>
            <a:r>
              <a:rPr lang="en-US" altLang="en-US"/>
              <a:t> </a:t>
            </a:r>
          </a:p>
          <a:p>
            <a:pPr eaLnBrk="1" hangingPunct="1"/>
            <a:r>
              <a:rPr lang="en-US" altLang="en-US"/>
              <a:t>In New England, there are many different theories for what caused the present Indian war. Some blame the people of Boston for trying to Christianize the Indians and for forcing the Indians to observe their laws.  They think the Indians are too rude and uncivilized.  </a:t>
            </a:r>
          </a:p>
          <a:p>
            <a:pPr eaLnBrk="1" hangingPunct="1"/>
            <a:r>
              <a:rPr lang="en-US" altLang="en-US"/>
              <a:t> </a:t>
            </a:r>
          </a:p>
          <a:p>
            <a:pPr eaLnBrk="1" hangingPunct="1"/>
            <a:r>
              <a:rPr lang="en-US" altLang="en-US"/>
              <a:t>Some believe there have been Catholic priests, who have made it their business, for some years past, to turn the Indians against the English and to promise weapons from France.  </a:t>
            </a:r>
          </a:p>
          <a:p>
            <a:pPr eaLnBrk="1" hangingPunct="1"/>
            <a:r>
              <a:rPr lang="en-US" altLang="en-US"/>
              <a:t> </a:t>
            </a:r>
          </a:p>
          <a:p>
            <a:pPr eaLnBrk="1" hangingPunct="1"/>
            <a:r>
              <a:rPr lang="en-US" altLang="en-US"/>
              <a:t>Others blame the Indian leader, King Philip.  Some English tried to get his land and brought him to court and sometimes imprisoned him.</a:t>
            </a:r>
          </a:p>
          <a:p>
            <a:pPr eaLnBrk="1" hangingPunct="1"/>
            <a:r>
              <a:rPr lang="en-US" altLang="en-US"/>
              <a:t> </a:t>
            </a:r>
          </a:p>
          <a:p>
            <a:pPr eaLnBrk="1" hangingPunct="1"/>
            <a:r>
              <a:rPr lang="en-US" altLang="en-US"/>
              <a:t>The Puritan government of the Massachusetts believes that God is punishing them for their behavior. Recently, men have been wearing long hair and wigs made of women’s hair; and women have been cutting, curling and laying out the hair. People have not been going to town meetings. The Puritans think that God has allowed the Indians to rise against them.  </a:t>
            </a:r>
          </a:p>
          <a:p>
            <a:pPr eaLnBrk="1" hangingPunct="1"/>
            <a:r>
              <a:rPr lang="en-US" altLang="en-US"/>
              <a:t> </a:t>
            </a:r>
          </a:p>
          <a:p>
            <a:pPr eaLnBrk="1" hangingPunct="1"/>
            <a:r>
              <a:rPr lang="en-US" altLang="en-US"/>
              <a:t>The English have contributed much to their misfortunes, for they first taught the Indians the use of guns, and let them attend trainings, and showed them how to handle their guns.</a:t>
            </a:r>
          </a:p>
          <a:p>
            <a:pPr eaLnBrk="1" hangingPunct="1"/>
            <a:r>
              <a:rPr lang="en-US" altLang="en-US"/>
              <a:t> </a:t>
            </a:r>
          </a:p>
          <a:p>
            <a:pPr eaLnBrk="1" hangingPunct="1"/>
            <a:r>
              <a:rPr lang="en-US" altLang="en-US"/>
              <a:t>The loss to the English in the several colonies, in their habitations and stock, is reckoned to amount to 150,000 pounds.  About 1200 houses have been burned, 8000 head of cattle, great and small, killed, and many thousand bushels of wheat and other grain burned, and over 3000 Indians, men, women, and children destroyed.</a:t>
            </a:r>
          </a:p>
          <a:p>
            <a:pPr eaLnBrk="1" hangingPunct="1"/>
            <a:r>
              <a:rPr lang="en-US" altLang="en-US" i="1"/>
              <a:t> </a:t>
            </a:r>
            <a:endParaRPr lang="en-US" altLang="en-US"/>
          </a:p>
          <a:p>
            <a:pPr eaLnBrk="1" hangingPunct="1"/>
            <a:r>
              <a:rPr lang="en-US" altLang="en-US" i="1"/>
              <a:t> </a:t>
            </a:r>
            <a:endParaRPr lang="en-US" altLang="en-US"/>
          </a:p>
          <a:p>
            <a:pPr eaLnBrk="1" hangingPunct="1"/>
            <a:r>
              <a:rPr lang="en-US" altLang="en-US" i="1"/>
              <a:t> </a:t>
            </a:r>
            <a:endParaRPr lang="en-US" altLang="en-US"/>
          </a:p>
          <a:p>
            <a:pPr eaLnBrk="1" hangingPunct="1"/>
            <a:r>
              <a:rPr lang="en-US" altLang="en-US" i="1"/>
              <a:t>Source:  The English government sent Edward Randolph to New England to report on the causes for the wars with the Native Americans.  He wrote this report in 1685.  </a:t>
            </a:r>
            <a:endParaRPr lang="en-US" altLang="en-US"/>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2425700"/>
          <a:ext cx="8382000" cy="3975100"/>
        </p:xfrm>
        <a:graphic>
          <a:graphicData uri="http://schemas.openxmlformats.org/drawingml/2006/table">
            <a:tbl>
              <a:tblPr firstRow="1" firstCol="1" bandRow="1"/>
              <a:tblGrid>
                <a:gridCol w="4191000">
                  <a:extLst>
                    <a:ext uri="{9D8B030D-6E8A-4147-A177-3AD203B41FA5}">
                      <a16:colId xmlns:a16="http://schemas.microsoft.com/office/drawing/2014/main" xmlns="" val="189982485"/>
                    </a:ext>
                  </a:extLst>
                </a:gridCol>
                <a:gridCol w="4191000">
                  <a:extLst>
                    <a:ext uri="{9D8B030D-6E8A-4147-A177-3AD203B41FA5}">
                      <a16:colId xmlns:a16="http://schemas.microsoft.com/office/drawing/2014/main" xmlns="" val="3137377186"/>
                    </a:ext>
                  </a:extLst>
                </a:gridCol>
              </a:tblGrid>
              <a:tr h="936419">
                <a:tc>
                  <a:txBody>
                    <a:bodyPr/>
                    <a:lstStyle/>
                    <a:p>
                      <a:pPr marL="0" marR="0" algn="ctr">
                        <a:lnSpc>
                          <a:spcPct val="115000"/>
                        </a:lnSpc>
                        <a:spcBef>
                          <a:spcPts val="0"/>
                        </a:spcBef>
                        <a:spcAft>
                          <a:spcPts val="0"/>
                        </a:spcAft>
                      </a:pPr>
                      <a:r>
                        <a:rPr lang="en-US" sz="2000" b="1" dirty="0">
                          <a:solidFill>
                            <a:srgbClr val="000000"/>
                          </a:solidFill>
                          <a:effectLst/>
                          <a:latin typeface="Arial" panose="020B0604020202020204" pitchFamily="34" charset="0"/>
                          <a:ea typeface="Arial" panose="020B0604020202020204" pitchFamily="34" charset="0"/>
                          <a:cs typeface="Courier" pitchFamily="49" charset="0"/>
                        </a:rPr>
                        <a:t>Doc A - King Phillip (as told to Easton)</a:t>
                      </a:r>
                      <a:endParaRPr lang="en-US" sz="2000" dirty="0">
                        <a:solidFill>
                          <a:srgbClr val="000000"/>
                        </a:solidFill>
                        <a:effectLst/>
                        <a:latin typeface="Arial" panose="020B0604020202020204" pitchFamily="34" charset="0"/>
                        <a:ea typeface="Arial" panose="020B0604020202020204" pitchFamily="34" charset="0"/>
                        <a:cs typeface="Courier"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15000"/>
                        </a:lnSpc>
                        <a:spcBef>
                          <a:spcPts val="0"/>
                        </a:spcBef>
                        <a:spcAft>
                          <a:spcPts val="0"/>
                        </a:spcAft>
                      </a:pPr>
                      <a:r>
                        <a:rPr lang="en-US" sz="2000" b="1" dirty="0">
                          <a:solidFill>
                            <a:srgbClr val="000000"/>
                          </a:solidFill>
                          <a:effectLst/>
                          <a:latin typeface="Arial" panose="020B0604020202020204" pitchFamily="34" charset="0"/>
                          <a:ea typeface="Arial" panose="020B0604020202020204" pitchFamily="34" charset="0"/>
                          <a:cs typeface="Courier" pitchFamily="49" charset="0"/>
                        </a:rPr>
                        <a:t>Doc B - Randolph (colonists’ perspective)</a:t>
                      </a:r>
                      <a:endParaRPr lang="en-US" sz="2000" dirty="0">
                        <a:solidFill>
                          <a:srgbClr val="000000"/>
                        </a:solidFill>
                        <a:effectLst/>
                        <a:latin typeface="Arial" panose="020B0604020202020204" pitchFamily="34" charset="0"/>
                        <a:ea typeface="Arial" panose="020B0604020202020204" pitchFamily="34" charset="0"/>
                        <a:cs typeface="Courier"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1932795680"/>
                  </a:ext>
                </a:extLst>
              </a:tr>
              <a:tr h="3038681">
                <a:tc>
                  <a:txBody>
                    <a:bodyPr/>
                    <a:lstStyle/>
                    <a:p>
                      <a:pPr marL="0" marR="0">
                        <a:lnSpc>
                          <a:spcPct val="115000"/>
                        </a:lnSpc>
                        <a:spcBef>
                          <a:spcPts val="0"/>
                        </a:spcBef>
                        <a:spcAft>
                          <a:spcPts val="0"/>
                        </a:spcAft>
                      </a:pPr>
                      <a:r>
                        <a:rPr lang="en-US" sz="1800" b="1" dirty="0">
                          <a:solidFill>
                            <a:srgbClr val="000000"/>
                          </a:solidFill>
                          <a:effectLst/>
                          <a:latin typeface="Arial" panose="020B0604020202020204" pitchFamily="34" charset="0"/>
                          <a:ea typeface="Arial" panose="020B0604020202020204" pitchFamily="34" charset="0"/>
                          <a:cs typeface="Courier" pitchFamily="49" charset="0"/>
                        </a:rPr>
                        <a:t> </a:t>
                      </a:r>
                      <a:endParaRPr lang="en-US" sz="1100" dirty="0">
                        <a:solidFill>
                          <a:srgbClr val="000000"/>
                        </a:solidFill>
                        <a:effectLst/>
                        <a:latin typeface="Arial" panose="020B0604020202020204" pitchFamily="34" charset="0"/>
                        <a:ea typeface="Arial" panose="020B0604020202020204" pitchFamily="34" charset="0"/>
                        <a:cs typeface="Courier"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solidFill>
                            <a:srgbClr val="000000"/>
                          </a:solidFill>
                          <a:effectLst/>
                          <a:latin typeface="Arial" panose="020B0604020202020204" pitchFamily="34" charset="0"/>
                          <a:ea typeface="Arial" panose="020B0604020202020204" pitchFamily="34" charset="0"/>
                          <a:cs typeface="Courier" pitchFamily="49" charset="0"/>
                        </a:rPr>
                        <a:t> </a:t>
                      </a:r>
                      <a:endParaRPr lang="en-US" sz="1100" dirty="0">
                        <a:solidFill>
                          <a:srgbClr val="000000"/>
                        </a:solidFill>
                        <a:effectLst/>
                        <a:latin typeface="Arial" panose="020B0604020202020204" pitchFamily="34" charset="0"/>
                        <a:ea typeface="Arial" panose="020B0604020202020204" pitchFamily="34" charset="0"/>
                        <a:cs typeface="Courier"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5017570"/>
                  </a:ext>
                </a:extLst>
              </a:tr>
            </a:tbl>
          </a:graphicData>
        </a:graphic>
      </p:graphicFrame>
      <p:sp>
        <p:nvSpPr>
          <p:cNvPr id="5" name="Rectangle 1"/>
          <p:cNvSpPr>
            <a:spLocks noChangeArrowheads="1"/>
          </p:cNvSpPr>
          <p:nvPr/>
        </p:nvSpPr>
        <p:spPr bwMode="auto">
          <a:xfrm>
            <a:off x="381000" y="327025"/>
            <a:ext cx="8382000" cy="1784350"/>
          </a:xfrm>
          <a:prstGeom prst="rect">
            <a:avLst/>
          </a:prstGeom>
          <a:solidFill>
            <a:schemeClr val="accent4">
              <a:lumMod val="40000"/>
              <a:lumOff val="60000"/>
            </a:schemeClr>
          </a:solidFill>
          <a:ln>
            <a:noFill/>
          </a:ln>
          <a:effectLst/>
        </p:spPr>
        <p:txBody>
          <a:bodyPr anchor="ctr">
            <a:spAutoFit/>
          </a:bodyPr>
          <a:lstStyle/>
          <a:p>
            <a:pPr>
              <a:defRPr/>
            </a:pPr>
            <a:r>
              <a:rPr lang="en-US" altLang="en-US" sz="3000" b="1" dirty="0">
                <a:cs typeface="Courier" pitchFamily="49" charset="0"/>
              </a:rPr>
              <a:t>Corroboration </a:t>
            </a:r>
            <a:r>
              <a:rPr lang="en-US" altLang="en-US" sz="2000" b="1" dirty="0">
                <a:cs typeface="Courier" pitchFamily="49" charset="0"/>
              </a:rPr>
              <a:t>(bring the pieces of evidence together)</a:t>
            </a:r>
          </a:p>
          <a:p>
            <a:pPr>
              <a:defRPr/>
            </a:pPr>
            <a:endParaRPr lang="en-US" altLang="en-US" sz="2000" dirty="0"/>
          </a:p>
          <a:p>
            <a:pPr>
              <a:defRPr/>
            </a:pPr>
            <a:r>
              <a:rPr lang="en-US" altLang="en-US" sz="3000" dirty="0">
                <a:cs typeface="Courier" pitchFamily="49" charset="0"/>
              </a:rPr>
              <a:t>What did the different accounts say about what caused King Phillip’s War? </a:t>
            </a:r>
            <a:endParaRPr lang="en-US" altLang="en-US" sz="3000" b="1" dirty="0">
              <a:cs typeface="Courier" pitchFamily="49" charset="0"/>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2895600"/>
          <a:ext cx="8382000" cy="3886200"/>
        </p:xfrm>
        <a:graphic>
          <a:graphicData uri="http://schemas.openxmlformats.org/drawingml/2006/table">
            <a:tbl>
              <a:tblPr firstRow="1" firstCol="1" bandRow="1"/>
              <a:tblGrid>
                <a:gridCol w="8382000">
                  <a:extLst>
                    <a:ext uri="{9D8B030D-6E8A-4147-A177-3AD203B41FA5}">
                      <a16:colId xmlns:a16="http://schemas.microsoft.com/office/drawing/2014/main" xmlns="" val="189982485"/>
                    </a:ext>
                  </a:extLst>
                </a:gridCol>
              </a:tblGrid>
              <a:tr h="497725">
                <a:tc>
                  <a:txBody>
                    <a:bodyPr/>
                    <a:lstStyle/>
                    <a:p>
                      <a:pPr marL="0" marR="0" algn="ctr">
                        <a:lnSpc>
                          <a:spcPct val="115000"/>
                        </a:lnSpc>
                        <a:spcBef>
                          <a:spcPts val="0"/>
                        </a:spcBef>
                        <a:spcAft>
                          <a:spcPts val="0"/>
                        </a:spcAft>
                      </a:pPr>
                      <a:r>
                        <a:rPr lang="en-US" sz="2000" b="1" dirty="0" smtClean="0"/>
                        <a:t>Now, outline the evidence you will use to make your argument:</a:t>
                      </a:r>
                      <a:endParaRPr lang="en-US" sz="2000" dirty="0">
                        <a:solidFill>
                          <a:srgbClr val="000000"/>
                        </a:solidFill>
                        <a:effectLst/>
                        <a:latin typeface="Arial" panose="020B0604020202020204" pitchFamily="34" charset="0"/>
                        <a:ea typeface="Arial" panose="020B0604020202020204" pitchFamily="34" charset="0"/>
                        <a:cs typeface="Courier"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1932795680"/>
                  </a:ext>
                </a:extLst>
              </a:tr>
              <a:tr h="3388475">
                <a:tc>
                  <a:txBody>
                    <a:bodyPr/>
                    <a:lstStyle/>
                    <a:p>
                      <a:r>
                        <a:rPr lang="en-US" sz="1800" b="1" dirty="0">
                          <a:solidFill>
                            <a:srgbClr val="000000"/>
                          </a:solidFill>
                          <a:effectLst/>
                          <a:latin typeface="Arial" panose="020B0604020202020204" pitchFamily="34" charset="0"/>
                          <a:ea typeface="Arial" panose="020B0604020202020204" pitchFamily="34" charset="0"/>
                          <a:cs typeface="Courier" pitchFamily="49" charset="0"/>
                        </a:rPr>
                        <a:t> </a:t>
                      </a:r>
                      <a:endParaRPr lang="en-US" sz="2200" dirty="0" smtClean="0"/>
                    </a:p>
                    <a:p>
                      <a:r>
                        <a:rPr lang="en-US" sz="2200" dirty="0" smtClean="0"/>
                        <a:t>Reason 1    ……………………………………………………….…</a:t>
                      </a:r>
                    </a:p>
                    <a:p>
                      <a:endParaRPr lang="en-US" sz="1200" dirty="0" smtClean="0"/>
                    </a:p>
                    <a:p>
                      <a:r>
                        <a:rPr lang="en-US" sz="2200" dirty="0" smtClean="0"/>
                        <a:t>Evidence </a:t>
                      </a:r>
                      <a:r>
                        <a:rPr lang="en-US" sz="1400" dirty="0" smtClean="0"/>
                        <a:t>(from text or context)  </a:t>
                      </a:r>
                      <a:r>
                        <a:rPr lang="en-US" sz="2200" dirty="0" smtClean="0"/>
                        <a:t>……………………………………………</a:t>
                      </a:r>
                    </a:p>
                    <a:p>
                      <a:endParaRPr lang="en-US" sz="1200" dirty="0" smtClean="0"/>
                    </a:p>
                    <a:p>
                      <a:r>
                        <a:rPr lang="en-US" sz="2200" dirty="0" smtClean="0"/>
                        <a:t>Reason 2    …………………………………………………………</a:t>
                      </a:r>
                    </a:p>
                    <a:p>
                      <a:endParaRPr lang="en-US" sz="1200" dirty="0" smtClean="0"/>
                    </a:p>
                    <a:p>
                      <a:r>
                        <a:rPr lang="en-US" sz="2200" dirty="0" smtClean="0"/>
                        <a:t>Evidence </a:t>
                      </a:r>
                      <a:r>
                        <a:rPr lang="en-US" sz="1400" dirty="0" smtClean="0"/>
                        <a:t>(from text or context)  </a:t>
                      </a:r>
                      <a:r>
                        <a:rPr lang="en-US" sz="2200" dirty="0" smtClean="0"/>
                        <a:t>……………………………………………</a:t>
                      </a:r>
                    </a:p>
                    <a:p>
                      <a:endParaRPr lang="en-US" sz="1200" dirty="0" smtClean="0"/>
                    </a:p>
                    <a:p>
                      <a:r>
                        <a:rPr lang="en-US" sz="2200" dirty="0" smtClean="0"/>
                        <a:t>Reason 3    …………………………………………………………</a:t>
                      </a:r>
                    </a:p>
                    <a:p>
                      <a:endParaRPr lang="en-US" sz="1200" dirty="0" smtClean="0"/>
                    </a:p>
                    <a:p>
                      <a:r>
                        <a:rPr lang="en-US" sz="2200" dirty="0" smtClean="0"/>
                        <a:t>Evidence </a:t>
                      </a:r>
                      <a:r>
                        <a:rPr lang="en-US" sz="1400" dirty="0" smtClean="0"/>
                        <a:t>(from text or context) </a:t>
                      </a:r>
                      <a:r>
                        <a:rPr lang="en-US" sz="2200" dirty="0" smtClean="0"/>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5017570"/>
                  </a:ext>
                </a:extLst>
              </a:tr>
            </a:tbl>
          </a:graphicData>
        </a:graphic>
      </p:graphicFrame>
      <p:sp>
        <p:nvSpPr>
          <p:cNvPr id="5" name="Rectangle 1"/>
          <p:cNvSpPr>
            <a:spLocks noChangeArrowheads="1"/>
          </p:cNvSpPr>
          <p:nvPr/>
        </p:nvSpPr>
        <p:spPr bwMode="auto">
          <a:xfrm>
            <a:off x="304800" y="260350"/>
            <a:ext cx="8382000" cy="2524125"/>
          </a:xfrm>
          <a:prstGeom prst="rect">
            <a:avLst/>
          </a:prstGeom>
          <a:solidFill>
            <a:schemeClr val="accent4">
              <a:lumMod val="40000"/>
              <a:lumOff val="60000"/>
            </a:schemeClr>
          </a:solidFill>
          <a:ln>
            <a:noFill/>
          </a:ln>
          <a:effectLst/>
        </p:spPr>
        <p:txBody>
          <a:bodyPr anchor="ctr">
            <a:spAutoFit/>
          </a:bodyPr>
          <a:lstStyle/>
          <a:p>
            <a:pPr>
              <a:defRPr/>
            </a:pPr>
            <a:r>
              <a:rPr lang="en-US" sz="2800" b="1" dirty="0"/>
              <a:t>Then write your topic sentence. You can use the sentence starter below, or create your own.</a:t>
            </a:r>
          </a:p>
          <a:p>
            <a:pPr>
              <a:defRPr/>
            </a:pPr>
            <a:r>
              <a:rPr lang="en-US" dirty="0"/>
              <a:t> </a:t>
            </a:r>
          </a:p>
          <a:p>
            <a:pPr>
              <a:defRPr/>
            </a:pPr>
            <a:r>
              <a:rPr lang="en-US" sz="2200" i="1" dirty="0"/>
              <a:t>King Phillip’s War, a war between English settlers and Native peoples in 1675, started because</a:t>
            </a:r>
            <a:r>
              <a:rPr lang="en-US" sz="2200" dirty="0"/>
              <a:t>………….</a:t>
            </a:r>
          </a:p>
          <a:p>
            <a:pPr>
              <a:defRPr/>
            </a:pPr>
            <a:r>
              <a:rPr lang="en-US" sz="2200" dirty="0"/>
              <a:t>……………………………………………………………………………………………………………………………</a:t>
            </a:r>
          </a:p>
        </p:txBody>
      </p:sp>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360</Words>
  <Application>Microsoft Office PowerPoint</Application>
  <PresentationFormat>On-screen Show (4:3)</PresentationFormat>
  <Paragraphs>110</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simple-light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Mungioli</dc:creator>
  <cp:lastModifiedBy>Beth Finneran</cp:lastModifiedBy>
  <cp:revision>12</cp:revision>
  <dcterms:created xsi:type="dcterms:W3CDTF">2016-08-06T19:52:32Z</dcterms:created>
  <dcterms:modified xsi:type="dcterms:W3CDTF">2017-09-28T12:59:55Z</dcterms:modified>
</cp:coreProperties>
</file>