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7" r:id="rId2"/>
    <p:sldId id="263" r:id="rId3"/>
    <p:sldId id="259" r:id="rId4"/>
    <p:sldId id="266" r:id="rId5"/>
    <p:sldId id="260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F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71E39B16-2460-4069-BFB1-4BE1F199B0FC}">
  <a:tblStyle styleId="{71E39B16-2460-4069-BFB1-4BE1F199B0FC}" styleName="Table_0">
    <a:wholeTbl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724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08442244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39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4099" name="Shape 4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1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49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7171" name="Shape 5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1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5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10243" name="Shape 5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1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52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12291" name="Shape 5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1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52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14339" name="Shape 5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1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7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83106-B850-4EFA-872F-B4C7006C8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11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3994525" cy="4967573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25" cy="4967573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7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E6492-DC9E-4E38-8533-BDFB1AF8F3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14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7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BE0AF-6207-4DDD-8712-7AF807BB1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94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693"/>
          </a:xfrm>
          <a:prstGeom prst="rect">
            <a:avLst/>
          </a:prstGeom>
        </p:spPr>
        <p:txBody>
          <a:bodyPr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3" name="Shape 7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B9BAB-C5DE-4EFA-B7ED-5D3D838FB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52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B1153-AFB5-4FAC-AD3D-50DB8F63A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61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anose="020B0604020202020204" pitchFamily="34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anose="020B0604020202020204" pitchFamily="34" charset="0"/>
            </a:endParaRPr>
          </a:p>
        </p:txBody>
      </p:sp>
      <p:sp>
        <p:nvSpPr>
          <p:cNvPr id="1028" name="Shape 7"/>
          <p:cNvSpPr txBox="1">
            <a:spLocks noGrp="1"/>
          </p:cNvSpPr>
          <p:nvPr>
            <p:ph type="sldNum" idx="12"/>
          </p:nvPr>
        </p:nvSpPr>
        <p:spPr bwMode="auto">
          <a:xfrm>
            <a:off x="8556625" y="6332538"/>
            <a:ext cx="5492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84F1FCC-5552-47FE-A779-A82DD7DD2F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MS PGothic" panose="020B0600070205080204" pitchFamily="34" charset="-128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MS PGothic" panose="020B0600070205080204" pitchFamily="34" charset="-128"/>
          <a:cs typeface="Arial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-109" charset="0"/>
          <a:ea typeface="MS PGothic" panose="020B0600070205080204" pitchFamily="34" charset="-128"/>
          <a:cs typeface="Arial" pitchFamily="-109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-109" charset="0"/>
          <a:ea typeface="MS PGothic" panose="020B0600070205080204" pitchFamily="34" charset="-128"/>
          <a:cs typeface="Arial" pitchFamily="-109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-109" charset="0"/>
          <a:ea typeface="MS PGothic" panose="020B0600070205080204" pitchFamily="34" charset="-128"/>
          <a:cs typeface="Arial" pitchFamily="-109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-109" charset="0"/>
          <a:ea typeface="Arial" pitchFamily="-109" charset="0"/>
          <a:cs typeface="Arial" pitchFamily="-109" charset="0"/>
          <a:sym typeface="Arial" pitchFamily="-109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-109" charset="0"/>
          <a:ea typeface="Arial" pitchFamily="-109" charset="0"/>
          <a:cs typeface="Arial" pitchFamily="-109" charset="0"/>
          <a:sym typeface="Arial" pitchFamily="-109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-109" charset="0"/>
          <a:ea typeface="Arial" pitchFamily="-109" charset="0"/>
          <a:cs typeface="Arial" pitchFamily="-109" charset="0"/>
          <a:sym typeface="Arial" pitchFamily="-109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itchFamily="-109" charset="0"/>
          <a:ea typeface="Arial" pitchFamily="-109" charset="0"/>
          <a:cs typeface="Arial" pitchFamily="-109" charset="0"/>
          <a:sym typeface="Arial" pitchFamily="-109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MS PGothic" panose="020B0600070205080204" pitchFamily="34" charset="-128"/>
          <a:cs typeface="Arial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76200" y="152400"/>
            <a:ext cx="8534400" cy="2286000"/>
          </a:xfrm>
          <a:prstGeom prst="rect">
            <a:avLst/>
          </a:prstGeom>
          <a:solidFill>
            <a:srgbClr val="BEE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chemeClr val="tx1"/>
                </a:solidFill>
              </a:rPr>
              <a:t>Focus Question</a:t>
            </a:r>
            <a:r>
              <a:rPr lang="en-US" altLang="en-US" sz="3200" b="1">
                <a:solidFill>
                  <a:schemeClr val="tx1"/>
                </a:solidFill>
              </a:rPr>
              <a:t>:</a:t>
            </a:r>
            <a:br>
              <a:rPr lang="en-US" altLang="en-US" sz="3200" b="1">
                <a:solidFill>
                  <a:schemeClr val="tx1"/>
                </a:solidFill>
              </a:rPr>
            </a:br>
            <a:r>
              <a:rPr lang="en-US" altLang="en-US" sz="3200"/>
              <a:t>How did the British colonies in North America differ from one another? What role did slavery play in the colonial economic system?</a:t>
            </a:r>
            <a:endParaRPr lang="en-US" altLang="en-US" sz="3200">
              <a:sym typeface="Calibri" panose="020F0502020204030204" pitchFamily="34" charset="0"/>
            </a:endParaRPr>
          </a:p>
          <a:p>
            <a:pPr eaLnBrk="1" hangingPunct="1"/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304800" y="2286000"/>
            <a:ext cx="8763000" cy="4419600"/>
          </a:xfrm>
          <a:prstGeom prst="rect">
            <a:avLst/>
          </a:prstGeom>
          <a:solidFill>
            <a:srgbClr val="AABCD6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 u="sng">
                <a:solidFill>
                  <a:schemeClr val="tx1"/>
                </a:solidFill>
              </a:rPr>
              <a:t>Do Now</a:t>
            </a:r>
            <a:r>
              <a:rPr lang="en-US" altLang="en-US" sz="3600" b="1">
                <a:solidFill>
                  <a:schemeClr val="tx1"/>
                </a:solidFill>
              </a:rPr>
              <a:t>:</a:t>
            </a:r>
          </a:p>
          <a:p>
            <a:r>
              <a:rPr lang="en-US" altLang="en-US" sz="2800">
                <a:latin typeface="Arial Narrow" panose="020B0606020202030204" pitchFamily="34" charset="0"/>
              </a:rPr>
              <a:t>Imagine you are a colonial farmer who wants to get rich by selling the </a:t>
            </a:r>
            <a:r>
              <a:rPr lang="en-US" altLang="en-US" sz="2800" u="sng">
                <a:latin typeface="Arial Narrow" panose="020B0606020202030204" pitchFamily="34" charset="0"/>
              </a:rPr>
              <a:t>crops</a:t>
            </a:r>
            <a:r>
              <a:rPr lang="en-US" altLang="en-US" sz="2800">
                <a:latin typeface="Arial Narrow" panose="020B0606020202030204" pitchFamily="34" charset="0"/>
              </a:rPr>
              <a:t> you grow. In which of these places would you want your farm?  A) New England where soil is rocky, summers are short and crops can grow only 3-4 months out of the year, or B) the southern colonies where soil is rich, winters are short and you can grow crops most if not all of the year.</a:t>
            </a:r>
          </a:p>
          <a:p>
            <a:endParaRPr lang="en-US" altLang="en-US" sz="1800">
              <a:latin typeface="Arial Narrow" panose="020B0606020202030204" pitchFamily="34" charset="0"/>
            </a:endParaRPr>
          </a:p>
          <a:p>
            <a:r>
              <a:rPr lang="en-US" altLang="en-US" sz="2800">
                <a:latin typeface="Arial Narrow" panose="020B0606020202030204" pitchFamily="34" charset="0"/>
              </a:rPr>
              <a:t>Using this as an example, how can </a:t>
            </a:r>
            <a:r>
              <a:rPr lang="en-US" altLang="en-US" sz="2800" u="sng">
                <a:latin typeface="Arial Narrow" panose="020B0606020202030204" pitchFamily="34" charset="0"/>
              </a:rPr>
              <a:t>geography</a:t>
            </a:r>
            <a:r>
              <a:rPr lang="en-US" altLang="en-US" sz="2800">
                <a:latin typeface="Arial Narrow" panose="020B0606020202030204" pitchFamily="34" charset="0"/>
              </a:rPr>
              <a:t> (which includes climate) impact or influence a place’s </a:t>
            </a:r>
            <a:r>
              <a:rPr lang="en-US" altLang="en-US" sz="2800" u="sng">
                <a:latin typeface="Arial Narrow" panose="020B0606020202030204" pitchFamily="34" charset="0"/>
              </a:rPr>
              <a:t>economy</a:t>
            </a:r>
            <a:r>
              <a:rPr lang="en-US" altLang="en-US" sz="2800">
                <a:latin typeface="Arial Narrow" panose="020B0606020202030204" pitchFamily="34" charset="0"/>
              </a:rPr>
              <a:t>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76200" y="76200"/>
            <a:ext cx="8382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en-US">
                <a:latin typeface="Arial Black" panose="020B0A04020102020204" pitchFamily="34" charset="0"/>
              </a:rPr>
              <a:t>British American Colonial Regions</a:t>
            </a:r>
            <a:r>
              <a:rPr lang="en-US" altLang="en-US"/>
              <a:t>                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533400"/>
          <a:ext cx="8610599" cy="6153150"/>
        </p:xfrm>
        <a:graphic>
          <a:graphicData uri="http://schemas.openxmlformats.org/drawingml/2006/table">
            <a:tbl>
              <a:tblPr>
                <a:tableStyleId>{71E39B16-2460-4069-BFB1-4BE1F199B0FC}</a:tableStyleId>
              </a:tblPr>
              <a:tblGrid>
                <a:gridCol w="1310181">
                  <a:extLst>
                    <a:ext uri="{9D8B030D-6E8A-4147-A177-3AD203B41FA5}">
                      <a16:colId xmlns:a16="http://schemas.microsoft.com/office/drawing/2014/main" xmlns="" val="3700992256"/>
                    </a:ext>
                  </a:extLst>
                </a:gridCol>
                <a:gridCol w="3650209">
                  <a:extLst>
                    <a:ext uri="{9D8B030D-6E8A-4147-A177-3AD203B41FA5}">
                      <a16:colId xmlns:a16="http://schemas.microsoft.com/office/drawing/2014/main" xmlns="" val="2460330231"/>
                    </a:ext>
                  </a:extLst>
                </a:gridCol>
                <a:gridCol w="3650209">
                  <a:extLst>
                    <a:ext uri="{9D8B030D-6E8A-4147-A177-3AD203B41FA5}">
                      <a16:colId xmlns:a16="http://schemas.microsoft.com/office/drawing/2014/main" xmlns="" val="3876405070"/>
                    </a:ext>
                  </a:extLst>
                </a:gridCol>
              </a:tblGrid>
              <a:tr h="359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Impact of GEOGRAPHY on the Region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Main ECONOMIC Activities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 anchor="b"/>
                </a:tc>
                <a:extLst>
                  <a:ext uri="{0D108BD9-81ED-4DB2-BD59-A6C34878D82A}">
                    <a16:rowId xmlns:a16="http://schemas.microsoft.com/office/drawing/2014/main" xmlns="" val="2374094656"/>
                  </a:ext>
                </a:extLst>
              </a:tr>
              <a:tr h="2798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New England Colonies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Massachusetts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Rhode Island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New Hampshire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Connecticut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New England Colonies’ geography</a:t>
                      </a:r>
                      <a:r>
                        <a:rPr lang="en-US" sz="1800" dirty="0">
                          <a:effectLst/>
                        </a:rPr>
                        <a:t> consisted of </a:t>
                      </a:r>
                      <a:r>
                        <a:rPr lang="en-US" sz="1800" u="sng" dirty="0">
                          <a:effectLst/>
                        </a:rPr>
                        <a:t>rocky soil</a:t>
                      </a:r>
                      <a:r>
                        <a:rPr lang="en-US" sz="1800" dirty="0">
                          <a:effectLst/>
                        </a:rPr>
                        <a:t> and a </a:t>
                      </a:r>
                      <a:r>
                        <a:rPr lang="en-US" sz="1800" u="sng" dirty="0">
                          <a:effectLst/>
                        </a:rPr>
                        <a:t>short growing season</a:t>
                      </a:r>
                      <a:r>
                        <a:rPr lang="en-US" sz="1800" dirty="0">
                          <a:effectLst/>
                        </a:rPr>
                        <a:t> which led to </a:t>
                      </a:r>
                      <a:r>
                        <a:rPr lang="en-US" sz="1800" u="sng" dirty="0">
                          <a:effectLst/>
                        </a:rPr>
                        <a:t>difficulty</a:t>
                      </a:r>
                      <a:r>
                        <a:rPr lang="en-US" sz="1800" dirty="0">
                          <a:effectLst/>
                        </a:rPr>
                        <a:t> in </a:t>
                      </a:r>
                      <a:r>
                        <a:rPr lang="en-US" sz="1800" u="sng" dirty="0">
                          <a:effectLst/>
                        </a:rPr>
                        <a:t>growing</a:t>
                      </a:r>
                      <a:r>
                        <a:rPr lang="en-US" sz="1800" dirty="0">
                          <a:effectLst/>
                        </a:rPr>
                        <a:t> and </a:t>
                      </a:r>
                      <a:r>
                        <a:rPr lang="en-US" sz="1800" u="sng" dirty="0">
                          <a:effectLst/>
                        </a:rPr>
                        <a:t>exporting cash crops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</a:t>
                      </a:r>
                      <a:r>
                        <a:rPr lang="en-US" sz="1800" u="sng" dirty="0">
                          <a:effectLst/>
                        </a:rPr>
                        <a:t>ports</a:t>
                      </a:r>
                      <a:r>
                        <a:rPr lang="en-US" sz="1800" dirty="0">
                          <a:effectLst/>
                        </a:rPr>
                        <a:t> were </a:t>
                      </a:r>
                      <a:r>
                        <a:rPr lang="en-US" sz="1800" u="sng" dirty="0">
                          <a:effectLst/>
                        </a:rPr>
                        <a:t>important</a:t>
                      </a:r>
                      <a:r>
                        <a:rPr lang="en-US" sz="1800" dirty="0">
                          <a:effectLst/>
                        </a:rPr>
                        <a:t> because they provided </a:t>
                      </a:r>
                      <a:r>
                        <a:rPr lang="en-US" sz="1800" u="sng" dirty="0">
                          <a:effectLst/>
                        </a:rPr>
                        <a:t>opportunities</a:t>
                      </a:r>
                      <a:r>
                        <a:rPr lang="en-US" sz="1800" dirty="0">
                          <a:effectLst/>
                        </a:rPr>
                        <a:t> for </a:t>
                      </a:r>
                      <a:r>
                        <a:rPr lang="en-US" sz="1800" u="sng" dirty="0">
                          <a:effectLst/>
                        </a:rPr>
                        <a:t>fishing, whaling and ship building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en-US" sz="1800" u="sng" dirty="0">
                          <a:effectLst/>
                        </a:rPr>
                        <a:t>Fish, whale oil, sugar, fur</a:t>
                      </a:r>
                      <a:r>
                        <a:rPr lang="en-US" sz="1800" dirty="0">
                          <a:effectLst/>
                        </a:rPr>
                        <a:t> and </a:t>
                      </a:r>
                      <a:r>
                        <a:rPr lang="en-US" sz="1800" u="sng" dirty="0">
                          <a:effectLst/>
                        </a:rPr>
                        <a:t>leather goods</a:t>
                      </a:r>
                      <a:r>
                        <a:rPr lang="en-US" sz="1800" dirty="0">
                          <a:effectLst/>
                        </a:rPr>
                        <a:t> were all </a:t>
                      </a:r>
                      <a:r>
                        <a:rPr lang="en-US" sz="1800" u="sng" dirty="0">
                          <a:effectLst/>
                        </a:rPr>
                        <a:t>traded</a:t>
                      </a:r>
                      <a:r>
                        <a:rPr lang="en-US" sz="1800" dirty="0">
                          <a:effectLst/>
                        </a:rPr>
                        <a:t> with </a:t>
                      </a:r>
                      <a:r>
                        <a:rPr lang="en-US" sz="1800" u="sng" dirty="0">
                          <a:effectLst/>
                        </a:rPr>
                        <a:t>Europe.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/>
                </a:tc>
                <a:extLst>
                  <a:ext uri="{0D108BD9-81ED-4DB2-BD59-A6C34878D82A}">
                    <a16:rowId xmlns:a16="http://schemas.microsoft.com/office/drawing/2014/main" xmlns="" val="1424799922"/>
                  </a:ext>
                </a:extLst>
              </a:tr>
              <a:tr h="2995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</a:rPr>
                        <a:t>Middle Colonies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New York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New Jersey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Pennsylvania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Delaware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</a:t>
                      </a:r>
                      <a:r>
                        <a:rPr lang="en-US" sz="1800" u="sng" dirty="0">
                          <a:effectLst/>
                        </a:rPr>
                        <a:t>longer growing seasons</a:t>
                      </a:r>
                      <a:r>
                        <a:rPr lang="en-US" sz="1800" dirty="0">
                          <a:effectLst/>
                        </a:rPr>
                        <a:t> coupled with the </a:t>
                      </a:r>
                      <a:r>
                        <a:rPr lang="en-US" sz="1800" u="sng" dirty="0">
                          <a:effectLst/>
                        </a:rPr>
                        <a:t>less rocky soil</a:t>
                      </a:r>
                      <a:r>
                        <a:rPr lang="en-US" sz="1800" dirty="0">
                          <a:effectLst/>
                        </a:rPr>
                        <a:t> and </a:t>
                      </a:r>
                      <a:r>
                        <a:rPr lang="en-US" sz="1800" u="sng" dirty="0">
                          <a:effectLst/>
                        </a:rPr>
                        <a:t>mild winters</a:t>
                      </a:r>
                      <a:r>
                        <a:rPr lang="en-US" sz="1800" dirty="0">
                          <a:effectLst/>
                        </a:rPr>
                        <a:t> led to </a:t>
                      </a:r>
                      <a:r>
                        <a:rPr lang="en-US" sz="1800" u="sng" dirty="0">
                          <a:effectLst/>
                        </a:rPr>
                        <a:t>farmers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u="sng" dirty="0">
                          <a:effectLst/>
                        </a:rPr>
                        <a:t>cultivating</a:t>
                      </a:r>
                      <a:r>
                        <a:rPr lang="en-US" sz="1800" dirty="0">
                          <a:effectLst/>
                        </a:rPr>
                        <a:t> a</a:t>
                      </a:r>
                      <a:r>
                        <a:rPr lang="en-US" sz="1800" u="sng" dirty="0">
                          <a:effectLst/>
                        </a:rPr>
                        <a:t> variety</a:t>
                      </a:r>
                      <a:r>
                        <a:rPr lang="en-US" sz="1800" dirty="0">
                          <a:effectLst/>
                        </a:rPr>
                        <a:t> of </a:t>
                      </a:r>
                      <a:r>
                        <a:rPr lang="en-US" sz="1800" u="sng" dirty="0">
                          <a:effectLst/>
                        </a:rPr>
                        <a:t>grains.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Middle Colonies were called </a:t>
                      </a:r>
                      <a:r>
                        <a:rPr lang="en-US" sz="1800" u="sng" dirty="0">
                          <a:effectLst/>
                        </a:rPr>
                        <a:t>“breadbasket colonies”</a:t>
                      </a:r>
                      <a:r>
                        <a:rPr lang="en-US" sz="1800" dirty="0">
                          <a:effectLst/>
                        </a:rPr>
                        <a:t> because they </a:t>
                      </a:r>
                      <a:r>
                        <a:rPr lang="en-US" sz="1800" u="sng" dirty="0">
                          <a:effectLst/>
                        </a:rPr>
                        <a:t>grew</a:t>
                      </a:r>
                      <a:r>
                        <a:rPr lang="en-US" sz="1800" dirty="0">
                          <a:effectLst/>
                        </a:rPr>
                        <a:t> the </a:t>
                      </a:r>
                      <a:r>
                        <a:rPr lang="en-US" sz="1800" u="sng" dirty="0">
                          <a:effectLst/>
                        </a:rPr>
                        <a:t>highest percentage of grain</a:t>
                      </a:r>
                      <a:r>
                        <a:rPr lang="en-US" sz="1800" dirty="0">
                          <a:effectLst/>
                        </a:rPr>
                        <a:t> in major </a:t>
                      </a:r>
                      <a:r>
                        <a:rPr lang="en-US" sz="1800" u="sng" dirty="0">
                          <a:effectLst/>
                        </a:rPr>
                        <a:t>manufacturing centers</a:t>
                      </a:r>
                      <a:r>
                        <a:rPr lang="en-US" sz="1800" dirty="0">
                          <a:effectLst/>
                        </a:rPr>
                        <a:t> which were </a:t>
                      </a:r>
                      <a:r>
                        <a:rPr lang="en-US" sz="1800" u="sng" dirty="0">
                          <a:effectLst/>
                        </a:rPr>
                        <a:t>New York City</a:t>
                      </a:r>
                      <a:r>
                        <a:rPr lang="en-US" sz="1800" dirty="0">
                          <a:effectLst/>
                        </a:rPr>
                        <a:t> and </a:t>
                      </a:r>
                      <a:r>
                        <a:rPr lang="en-US" sz="1800" u="sng" dirty="0">
                          <a:effectLst/>
                        </a:rPr>
                        <a:t>Philadelphia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/>
                </a:tc>
                <a:extLst>
                  <a:ext uri="{0D108BD9-81ED-4DB2-BD59-A6C34878D82A}">
                    <a16:rowId xmlns:a16="http://schemas.microsoft.com/office/drawing/2014/main" xmlns="" val="98783253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0"/>
          <a:ext cx="8915399" cy="3352800"/>
        </p:xfrm>
        <a:graphic>
          <a:graphicData uri="http://schemas.openxmlformats.org/drawingml/2006/table">
            <a:tbl>
              <a:tblPr>
                <a:tableStyleId>{71E39B16-2460-4069-BFB1-4BE1F199B0FC}</a:tableStyleId>
              </a:tblPr>
              <a:tblGrid>
                <a:gridCol w="1356559">
                  <a:extLst>
                    <a:ext uri="{9D8B030D-6E8A-4147-A177-3AD203B41FA5}">
                      <a16:colId xmlns:a16="http://schemas.microsoft.com/office/drawing/2014/main" xmlns="" val="517918396"/>
                    </a:ext>
                  </a:extLst>
                </a:gridCol>
                <a:gridCol w="3779420">
                  <a:extLst>
                    <a:ext uri="{9D8B030D-6E8A-4147-A177-3AD203B41FA5}">
                      <a16:colId xmlns:a16="http://schemas.microsoft.com/office/drawing/2014/main" xmlns="" val="1094338162"/>
                    </a:ext>
                  </a:extLst>
                </a:gridCol>
                <a:gridCol w="3779420">
                  <a:extLst>
                    <a:ext uri="{9D8B030D-6E8A-4147-A177-3AD203B41FA5}">
                      <a16:colId xmlns:a16="http://schemas.microsoft.com/office/drawing/2014/main" xmlns="" val="1437276207"/>
                    </a:ext>
                  </a:extLst>
                </a:gridCol>
              </a:tblGrid>
              <a:tr h="3352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Southern Colonies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Virginia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Maryland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North Carolina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South Carolina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Georgia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The </a:t>
                      </a:r>
                      <a:r>
                        <a:rPr lang="en-US" sz="1800" u="sng" dirty="0">
                          <a:effectLst/>
                        </a:rPr>
                        <a:t>rich soil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u="sng" dirty="0">
                          <a:effectLst/>
                        </a:rPr>
                        <a:t>warm winters</a:t>
                      </a:r>
                      <a:r>
                        <a:rPr lang="en-US" sz="1800" dirty="0">
                          <a:effectLst/>
                        </a:rPr>
                        <a:t> and </a:t>
                      </a:r>
                      <a:r>
                        <a:rPr lang="en-US" sz="1800" u="sng" dirty="0">
                          <a:effectLst/>
                        </a:rPr>
                        <a:t>humid summer</a:t>
                      </a:r>
                      <a:r>
                        <a:rPr lang="en-US" sz="1800" dirty="0">
                          <a:effectLst/>
                        </a:rPr>
                        <a:t> led to </a:t>
                      </a:r>
                      <a:r>
                        <a:rPr lang="en-US" sz="1800" u="sng" dirty="0">
                          <a:effectLst/>
                        </a:rPr>
                        <a:t>crops</a:t>
                      </a:r>
                      <a:r>
                        <a:rPr lang="en-US" sz="1800" dirty="0">
                          <a:effectLst/>
                        </a:rPr>
                        <a:t> being </a:t>
                      </a:r>
                      <a:r>
                        <a:rPr lang="en-US" sz="1800" u="sng" dirty="0">
                          <a:effectLst/>
                        </a:rPr>
                        <a:t>grown all year</a:t>
                      </a:r>
                      <a:r>
                        <a:rPr lang="en-US" sz="1800" dirty="0">
                          <a:effectLst/>
                        </a:rPr>
                        <a:t> and allowed for the </a:t>
                      </a:r>
                      <a:r>
                        <a:rPr lang="en-US" sz="1800" u="sng" dirty="0">
                          <a:effectLst/>
                        </a:rPr>
                        <a:t>farming of tobacco</a:t>
                      </a:r>
                      <a:r>
                        <a:rPr lang="en-US" sz="1800" dirty="0">
                          <a:effectLst/>
                        </a:rPr>
                        <a:t> and </a:t>
                      </a:r>
                      <a:r>
                        <a:rPr lang="en-US" sz="1800" u="sng" dirty="0">
                          <a:effectLst/>
                        </a:rPr>
                        <a:t>rice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Tobacco</a:t>
                      </a:r>
                      <a:r>
                        <a:rPr lang="en-US" sz="1800" dirty="0">
                          <a:effectLst/>
                        </a:rPr>
                        <a:t> and </a:t>
                      </a:r>
                      <a:r>
                        <a:rPr lang="en-US" sz="1800" u="sng" dirty="0">
                          <a:effectLst/>
                        </a:rPr>
                        <a:t>rice</a:t>
                      </a:r>
                      <a:r>
                        <a:rPr lang="en-US" sz="1800" dirty="0">
                          <a:effectLst/>
                        </a:rPr>
                        <a:t> were the </a:t>
                      </a:r>
                      <a:r>
                        <a:rPr lang="en-US" sz="1800" u="sng" dirty="0">
                          <a:effectLst/>
                        </a:rPr>
                        <a:t>most profitable crops</a:t>
                      </a:r>
                      <a:r>
                        <a:rPr lang="en-US" sz="1800" dirty="0">
                          <a:effectLst/>
                        </a:rPr>
                        <a:t> of the </a:t>
                      </a:r>
                      <a:r>
                        <a:rPr lang="en-US" sz="1800" u="sng" dirty="0">
                          <a:effectLst/>
                        </a:rPr>
                        <a:t>13 colonies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en-US" sz="1800" u="sng" dirty="0">
                          <a:effectLst/>
                        </a:rPr>
                        <a:t>About 90%</a:t>
                      </a:r>
                      <a:r>
                        <a:rPr lang="en-US" sz="1800" dirty="0">
                          <a:effectLst/>
                        </a:rPr>
                        <a:t> of </a:t>
                      </a:r>
                      <a:r>
                        <a:rPr lang="en-US" sz="1800" u="sng" dirty="0">
                          <a:effectLst/>
                        </a:rPr>
                        <a:t>Southern exports</a:t>
                      </a:r>
                      <a:r>
                        <a:rPr lang="en-US" sz="1800" dirty="0">
                          <a:effectLst/>
                        </a:rPr>
                        <a:t> were </a:t>
                      </a:r>
                      <a:r>
                        <a:rPr lang="en-US" sz="1800" u="sng" dirty="0">
                          <a:effectLst/>
                        </a:rPr>
                        <a:t>agricultural</a:t>
                      </a:r>
                      <a:r>
                        <a:rPr lang="en-US" sz="1800" dirty="0">
                          <a:effectLst/>
                        </a:rPr>
                        <a:t> and were </a:t>
                      </a:r>
                      <a:r>
                        <a:rPr lang="en-US" sz="1800" u="sng" dirty="0">
                          <a:effectLst/>
                        </a:rPr>
                        <a:t>harvested by slave labor</a:t>
                      </a:r>
                      <a:r>
                        <a:rPr lang="en-US" sz="1800" dirty="0">
                          <a:effectLst/>
                        </a:rPr>
                        <a:t> on </a:t>
                      </a:r>
                      <a:r>
                        <a:rPr lang="en-US" sz="1800" u="sng" dirty="0">
                          <a:effectLst/>
                        </a:rPr>
                        <a:t>plantations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……………………………………………………………………….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83" marB="3938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6655919"/>
                  </a:ext>
                </a:extLst>
              </a:tr>
            </a:tbl>
          </a:graphicData>
        </a:graphic>
      </p:graphicFrame>
      <p:sp>
        <p:nvSpPr>
          <p:cNvPr id="8204" name="Rectangle 3"/>
          <p:cNvSpPr>
            <a:spLocks noChangeArrowheads="1"/>
          </p:cNvSpPr>
          <p:nvPr/>
        </p:nvSpPr>
        <p:spPr bwMode="auto">
          <a:xfrm>
            <a:off x="152400" y="1600200"/>
            <a:ext cx="8915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en-US">
                <a:latin typeface="Arial Black" panose="020B0A04020102020204" pitchFamily="34" charset="0"/>
              </a:rPr>
              <a:t>British American Colonial Regions</a:t>
            </a:r>
            <a:r>
              <a:rPr lang="en-US" altLang="en-US"/>
              <a:t>                  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927225"/>
          <a:ext cx="8915399" cy="359022"/>
        </p:xfrm>
        <a:graphic>
          <a:graphicData uri="http://schemas.openxmlformats.org/drawingml/2006/table">
            <a:tbl>
              <a:tblPr>
                <a:tableStyleId>{71E39B16-2460-4069-BFB1-4BE1F199B0FC}</a:tableStyleId>
              </a:tblPr>
              <a:tblGrid>
                <a:gridCol w="1356559">
                  <a:extLst>
                    <a:ext uri="{9D8B030D-6E8A-4147-A177-3AD203B41FA5}">
                      <a16:colId xmlns:a16="http://schemas.microsoft.com/office/drawing/2014/main" xmlns="" val="2066373795"/>
                    </a:ext>
                  </a:extLst>
                </a:gridCol>
                <a:gridCol w="3779420">
                  <a:extLst>
                    <a:ext uri="{9D8B030D-6E8A-4147-A177-3AD203B41FA5}">
                      <a16:colId xmlns:a16="http://schemas.microsoft.com/office/drawing/2014/main" xmlns="" val="2214351407"/>
                    </a:ext>
                  </a:extLst>
                </a:gridCol>
                <a:gridCol w="3779420">
                  <a:extLst>
                    <a:ext uri="{9D8B030D-6E8A-4147-A177-3AD203B41FA5}">
                      <a16:colId xmlns:a16="http://schemas.microsoft.com/office/drawing/2014/main" xmlns="" val="980653492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03" marB="39303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Impact of GEOGRAPHY on the Region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03" marB="39303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Main ECONOMIC Activities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Courier" pitchFamily="49" charset="0"/>
                      </a:endParaRPr>
                    </a:p>
                  </a:txBody>
                  <a:tcPr marL="39383" marR="39383" marT="39303" marB="39303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6508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52"/>
          <p:cNvSpPr txBox="1">
            <a:spLocks noChangeArrowheads="1"/>
          </p:cNvSpPr>
          <p:nvPr/>
        </p:nvSpPr>
        <p:spPr bwMode="auto">
          <a:xfrm>
            <a:off x="833438" y="793750"/>
            <a:ext cx="6596062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21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304800"/>
            <a:ext cx="9015412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4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en-US" alt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altLang="en-US" sz="3600" b="1" u="sng" smtClean="0">
                <a:latin typeface="Arial" panose="020B0604020202020204" pitchFamily="34" charset="0"/>
                <a:cs typeface="Arial" panose="020B0604020202020204" pitchFamily="34" charset="0"/>
              </a:rPr>
              <a:t>Mercantilism</a:t>
            </a:r>
            <a:r>
              <a:rPr lang="en-US" alt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267" name="Shape 50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153400" cy="6019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SzPct val="46000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An economic system in Europe from the 16th to the 18th centuries designed to make these countries rich!  It had 3 main components: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</a:pPr>
            <a:endParaRPr lang="en-US" altLang="en-US" sz="2800" smtClean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Sponsor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colonies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in faraway lands loyal to the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mother country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endParaRPr lang="en-US" altLang="en-US" sz="2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Export resources from those colonies to the mother country at cheap prices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endParaRPr lang="en-US" altLang="en-US" sz="2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Sell goods produced in the mother country to people settled in the colonies</a:t>
            </a:r>
            <a:endParaRPr lang="en-US" altLang="en-US" sz="2800" smtClean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4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en-US" altLang="en-US" sz="4000" b="1" smtClean="0">
                <a:latin typeface="Arial" panose="020B0604020202020204" pitchFamily="34" charset="0"/>
                <a:cs typeface="Arial" panose="020B0604020202020204" pitchFamily="34" charset="0"/>
              </a:rPr>
              <a:t>In other words</a:t>
            </a:r>
            <a:r>
              <a:rPr lang="is-IS" altLang="en-US" sz="4000" b="1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altLang="en-US" sz="40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Shape 50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153400" cy="3429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SzPct val="46000"/>
            </a:pPr>
            <a:r>
              <a:rPr lang="en-US" altLang="en-US" sz="4000" b="1" smtClean="0"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mercantilism </a:t>
            </a:r>
            <a:r>
              <a:rPr lang="en-US" altLang="en-US" sz="4000" smtClean="0"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is economic system where a powerful country imports raw materials from its colonies and sells products there, in order to increase its wealth.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3025"/>
            <a:ext cx="6858000" cy="671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422</Words>
  <Application>Microsoft Office PowerPoint</Application>
  <PresentationFormat>On-screen Show (4:3)</PresentationFormat>
  <Paragraphs>69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simple-light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Mercantilism?</vt:lpstr>
      <vt:lpstr>In other words…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Mungioli</dc:creator>
  <cp:lastModifiedBy>Beth Finneran</cp:lastModifiedBy>
  <cp:revision>11</cp:revision>
  <dcterms:created xsi:type="dcterms:W3CDTF">2016-07-28T18:26:58Z</dcterms:created>
  <dcterms:modified xsi:type="dcterms:W3CDTF">2017-09-29T12:58:56Z</dcterms:modified>
</cp:coreProperties>
</file>