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8"/>
  </p:notesMasterIdLst>
  <p:sldIdLst>
    <p:sldId id="257" r:id="rId2"/>
    <p:sldId id="262" r:id="rId3"/>
    <p:sldId id="266" r:id="rId4"/>
    <p:sldId id="265" r:id="rId5"/>
    <p:sldId id="267" r:id="rId6"/>
    <p:sldId id="264" r:id="rId7"/>
  </p:sldIdLst>
  <p:sldSz cx="9144000" cy="6858000" type="screen4x3"/>
  <p:notesSz cx="6858000" cy="9144000"/>
  <p:defaultTextStyle>
    <a:defPPr>
      <a:defRPr lang="en-US"/>
    </a:defPPr>
    <a:lvl1pPr algn="l" rtl="0" eaLnBrk="0" fontAlgn="base" hangingPunct="0">
      <a:spcBef>
        <a:spcPct val="0"/>
      </a:spcBef>
      <a:spcAft>
        <a:spcPct val="0"/>
      </a:spcAft>
      <a:defRPr sz="1400"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62900E02-9536-4B38-83FC-5CA254FE8321}">
  <a:tblStyle styleId="{62900E02-9536-4B38-83FC-5CA254FE8321}"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hape 2"/>
          <p:cNvSpPr>
            <a:spLocks noGrp="1" noRot="1" noChangeAspec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3" name="Shape 3"/>
          <p:cNvSpPr txBox="1">
            <a:spLocks noGrp="1"/>
          </p:cNvSpPr>
          <p:nvPr>
            <p:ph type="body" idx="1"/>
          </p:nvPr>
        </p:nvSpPr>
        <p:spPr>
          <a:xfrm>
            <a:off x="685800" y="4343400"/>
            <a:ext cx="5486400" cy="4114800"/>
          </a:xfrm>
          <a:prstGeom prst="rect">
            <a:avLst/>
          </a:prstGeom>
          <a:noFill/>
          <a:ln>
            <a:noFill/>
          </a:ln>
        </p:spPr>
        <p:txBody>
          <a:bodyPr vert="horz" wrap="square" lIns="91425" tIns="91425" rIns="91425" bIns="91425"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2138245541"/>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Shape 39"/>
          <p:cNvSpPr>
            <a:spLocks noGrp="1" noRot="1" noChangeAspect="1" noTextEdit="1"/>
          </p:cNvSpPr>
          <p:nvPr>
            <p:ph type="sldImg" idx="2"/>
          </p:nvPr>
        </p:nvSpPr>
        <p:spPr>
          <a:noFill/>
          <a:ln/>
        </p:spPr>
      </p:sp>
      <p:sp>
        <p:nvSpPr>
          <p:cNvPr id="4099" name="Shape 4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1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600200"/>
            <a:ext cx="8229600" cy="4967573"/>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7"/>
          <p:cNvSpPr txBox="1">
            <a:spLocks noGrp="1"/>
          </p:cNvSpPr>
          <p:nvPr>
            <p:ph type="sldNum" idx="13"/>
          </p:nvPr>
        </p:nvSpPr>
        <p:spPr>
          <a:ln/>
        </p:spPr>
        <p:txBody>
          <a:bodyPr/>
          <a:lstStyle>
            <a:lvl1pPr>
              <a:defRPr/>
            </a:lvl1pPr>
          </a:lstStyle>
          <a:p>
            <a:pPr>
              <a:defRPr/>
            </a:pPr>
            <a:fld id="{6355C088-B396-4506-9C7F-06C176DB8EF6}" type="slidenum">
              <a:rPr lang="en-US" altLang="en-US"/>
              <a:pPr>
                <a:defRPr/>
              </a:pPr>
              <a:t>‹#›</a:t>
            </a:fld>
            <a:endParaRPr lang="en-US" altLang="en-US"/>
          </a:p>
        </p:txBody>
      </p:sp>
    </p:spTree>
    <p:extLst>
      <p:ext uri="{BB962C8B-B14F-4D97-AF65-F5344CB8AC3E}">
        <p14:creationId xmlns:p14="http://schemas.microsoft.com/office/powerpoint/2010/main" val="236831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1" y="1600200"/>
            <a:ext cx="3994525" cy="4967573"/>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4" y="1600200"/>
            <a:ext cx="3994525" cy="4967573"/>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 name="Shape 7"/>
          <p:cNvSpPr txBox="1">
            <a:spLocks noGrp="1"/>
          </p:cNvSpPr>
          <p:nvPr>
            <p:ph type="sldNum" idx="13"/>
          </p:nvPr>
        </p:nvSpPr>
        <p:spPr>
          <a:ln/>
        </p:spPr>
        <p:txBody>
          <a:bodyPr/>
          <a:lstStyle>
            <a:lvl1pPr>
              <a:defRPr/>
            </a:lvl1pPr>
          </a:lstStyle>
          <a:p>
            <a:pPr>
              <a:defRPr/>
            </a:pPr>
            <a:fld id="{8D0283D4-FFBD-4E35-8707-A97A32723D11}" type="slidenum">
              <a:rPr lang="en-US" altLang="en-US"/>
              <a:pPr>
                <a:defRPr/>
              </a:pPr>
              <a:t>‹#›</a:t>
            </a:fld>
            <a:endParaRPr lang="en-US" altLang="en-US"/>
          </a:p>
        </p:txBody>
      </p:sp>
    </p:spTree>
    <p:extLst>
      <p:ext uri="{BB962C8B-B14F-4D97-AF65-F5344CB8AC3E}">
        <p14:creationId xmlns:p14="http://schemas.microsoft.com/office/powerpoint/2010/main" val="128815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7"/>
          <p:cNvSpPr txBox="1">
            <a:spLocks noGrp="1"/>
          </p:cNvSpPr>
          <p:nvPr>
            <p:ph type="sldNum" idx="13"/>
          </p:nvPr>
        </p:nvSpPr>
        <p:spPr>
          <a:ln/>
        </p:spPr>
        <p:txBody>
          <a:bodyPr/>
          <a:lstStyle>
            <a:lvl1pPr>
              <a:defRPr/>
            </a:lvl1pPr>
          </a:lstStyle>
          <a:p>
            <a:pPr>
              <a:defRPr/>
            </a:pPr>
            <a:fld id="{7352F521-15B4-4139-BE00-B1A96A73BA96}" type="slidenum">
              <a:rPr lang="en-US" altLang="en-US"/>
              <a:pPr>
                <a:defRPr/>
              </a:pPr>
              <a:t>‹#›</a:t>
            </a:fld>
            <a:endParaRPr lang="en-US" altLang="en-US"/>
          </a:p>
        </p:txBody>
      </p:sp>
    </p:spTree>
    <p:extLst>
      <p:ext uri="{BB962C8B-B14F-4D97-AF65-F5344CB8AC3E}">
        <p14:creationId xmlns:p14="http://schemas.microsoft.com/office/powerpoint/2010/main" val="180515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5875079"/>
            <a:ext cx="8229600" cy="692693"/>
          </a:xfrm>
          <a:prstGeom prst="rect">
            <a:avLst/>
          </a:prstGeom>
        </p:spPr>
        <p:txBody>
          <a:bodyPr/>
          <a:lstStyle>
            <a:lvl1pPr algn="ctr">
              <a:spcBef>
                <a:spcPts val="360"/>
              </a:spcBef>
              <a:buSzPct val="100000"/>
              <a:buNone/>
              <a:defRPr sz="1800"/>
            </a:lvl1pPr>
          </a:lstStyle>
          <a:p>
            <a:endParaRPr/>
          </a:p>
        </p:txBody>
      </p:sp>
      <p:sp>
        <p:nvSpPr>
          <p:cNvPr id="3" name="Shape 7"/>
          <p:cNvSpPr txBox="1">
            <a:spLocks noGrp="1"/>
          </p:cNvSpPr>
          <p:nvPr>
            <p:ph type="sldNum" idx="13"/>
          </p:nvPr>
        </p:nvSpPr>
        <p:spPr>
          <a:ln/>
        </p:spPr>
        <p:txBody>
          <a:bodyPr/>
          <a:lstStyle>
            <a:lvl1pPr>
              <a:defRPr/>
            </a:lvl1pPr>
          </a:lstStyle>
          <a:p>
            <a:pPr>
              <a:defRPr/>
            </a:pPr>
            <a:fld id="{704EA5A5-F01A-48DC-A1A3-9CD5CF01862D}" type="slidenum">
              <a:rPr lang="en-US" altLang="en-US"/>
              <a:pPr>
                <a:defRPr/>
              </a:pPr>
              <a:t>‹#›</a:t>
            </a:fld>
            <a:endParaRPr lang="en-US" altLang="en-US"/>
          </a:p>
        </p:txBody>
      </p:sp>
    </p:spTree>
    <p:extLst>
      <p:ext uri="{BB962C8B-B14F-4D97-AF65-F5344CB8AC3E}">
        <p14:creationId xmlns:p14="http://schemas.microsoft.com/office/powerpoint/2010/main" val="82549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 name="Shape 7"/>
          <p:cNvSpPr txBox="1">
            <a:spLocks noGrp="1"/>
          </p:cNvSpPr>
          <p:nvPr>
            <p:ph type="sldNum" idx="13"/>
          </p:nvPr>
        </p:nvSpPr>
        <p:spPr>
          <a:ln/>
        </p:spPr>
        <p:txBody>
          <a:bodyPr/>
          <a:lstStyle>
            <a:lvl1pPr>
              <a:defRPr/>
            </a:lvl1pPr>
          </a:lstStyle>
          <a:p>
            <a:pPr>
              <a:defRPr/>
            </a:pPr>
            <a:fld id="{17D9250A-A5ED-4AEA-9665-A0DDED5BABD2}" type="slidenum">
              <a:rPr lang="en-US" altLang="en-US"/>
              <a:pPr>
                <a:defRPr/>
              </a:pPr>
              <a:t>‹#›</a:t>
            </a:fld>
            <a:endParaRPr lang="en-US" altLang="en-US"/>
          </a:p>
        </p:txBody>
      </p:sp>
    </p:spTree>
    <p:extLst>
      <p:ext uri="{BB962C8B-B14F-4D97-AF65-F5344CB8AC3E}">
        <p14:creationId xmlns:p14="http://schemas.microsoft.com/office/powerpoint/2010/main" val="4167200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tile tx="0" ty="0" sx="100000" sy="100000" flip="none" algn="tl"/>
        </a:blip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en-US" altLang="en-US" smtClean="0">
              <a:sym typeface="Arial" panose="020B0604020202020204" pitchFamily="34" charset="0"/>
            </a:endParaRPr>
          </a:p>
        </p:txBody>
      </p:sp>
      <p:sp>
        <p:nvSpPr>
          <p:cNvPr id="1027" name="Shape 6"/>
          <p:cNvSpPr txBox="1">
            <a:spLocks noGrp="1"/>
          </p:cNvSpPr>
          <p:nvPr>
            <p:ph type="body" idx="1"/>
          </p:nvPr>
        </p:nvSpPr>
        <p:spPr bwMode="auto">
          <a:xfrm>
            <a:off x="457200" y="1600200"/>
            <a:ext cx="8229600"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smtClean="0">
              <a:sym typeface="Arial" panose="020B0604020202020204" pitchFamily="34" charset="0"/>
            </a:endParaRPr>
          </a:p>
        </p:txBody>
      </p:sp>
      <p:sp>
        <p:nvSpPr>
          <p:cNvPr id="1028" name="Shape 7"/>
          <p:cNvSpPr txBox="1">
            <a:spLocks noGrp="1"/>
          </p:cNvSpPr>
          <p:nvPr>
            <p:ph type="sldNum" idx="12"/>
          </p:nvPr>
        </p:nvSpPr>
        <p:spPr bwMode="auto">
          <a:xfrm>
            <a:off x="8556625" y="6332538"/>
            <a:ext cx="549275" cy="525462"/>
          </a:xfrm>
          <a:prstGeom prst="rect">
            <a:avLst/>
          </a:prstGeom>
          <a:noFill/>
          <a:ln>
            <a:noFill/>
          </a:ln>
          <a:extLst/>
        </p:spPr>
        <p:txBody>
          <a:bodyPr vert="horz" wrap="square" lIns="91425" tIns="91425" rIns="91425" bIns="91425" numCol="1" anchor="ctr" anchorCtr="0" compatLnSpc="1">
            <a:prstTxWarp prst="textNoShape">
              <a:avLst/>
            </a:prstTxWarp>
          </a:bodyPr>
          <a:lstStyle>
            <a:lvl1pPr algn="r" eaLnBrk="1" hangingPunct="1">
              <a:defRPr sz="1300"/>
            </a:lvl1pPr>
          </a:lstStyle>
          <a:p>
            <a:pPr>
              <a:defRPr/>
            </a:pPr>
            <a:fld id="{A59147F4-31ED-420A-A711-536619C6C463}" type="slidenum">
              <a:rPr lang="en-US" altLang="en-US"/>
              <a:pPr>
                <a:defRPr/>
              </a:pPr>
              <a:t>‹#›</a:t>
            </a:fld>
            <a:endParaRPr lang="en-US" altLang="en-US"/>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Lst>
  <p:hf sldNum="0" hdr="0" ftr="0" dt="0"/>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MS PGothic" panose="020B0600070205080204" pitchFamily="34" charset="-128"/>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a:ea typeface="MS PGothic" panose="020B0600070205080204" pitchFamily="34" charset="-128"/>
          <a:cs typeface="Arial"/>
          <a:sym typeface="Arial" panose="020B0604020202020204" pitchFamily="34" charset="0"/>
        </a:defRPr>
      </a:lvl2pPr>
      <a:lvl3pPr algn="l" rtl="0" eaLnBrk="0" fontAlgn="base" hangingPunct="0">
        <a:spcBef>
          <a:spcPct val="0"/>
        </a:spcBef>
        <a:spcAft>
          <a:spcPct val="0"/>
        </a:spcAft>
        <a:defRPr sz="1400">
          <a:solidFill>
            <a:srgbClr val="000000"/>
          </a:solidFill>
          <a:latin typeface="Arial" charset="0"/>
          <a:ea typeface="MS PGothic" panose="020B0600070205080204" pitchFamily="34" charset="-128"/>
          <a:cs typeface="Arial"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charset="0"/>
          <a:ea typeface="MS PGothic" panose="020B0600070205080204" pitchFamily="34" charset="-128"/>
          <a:cs typeface="Arial"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charset="0"/>
          <a:ea typeface="MS PGothic" panose="020B0600070205080204" pitchFamily="34" charset="-128"/>
          <a:cs typeface="Arial"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charset="0"/>
          <a:ea typeface="ＭＳ Ｐゴシック"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ea typeface="ＭＳ Ｐゴシック"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ea typeface="ＭＳ Ｐゴシック"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ea typeface="ＭＳ Ｐゴシック" charset="0"/>
          <a:cs typeface="Arial" charset="0"/>
          <a:sym typeface="Arial" charset="0"/>
        </a:defRPr>
      </a:lvl9pPr>
    </p:titleStyle>
    <p:bodyStyle>
      <a:defPPr marR="0" algn="l" rtl="0">
        <a:lnSpc>
          <a:spcPct val="100000"/>
        </a:lnSpc>
        <a:spcBef>
          <a:spcPts val="0"/>
        </a:spcBef>
        <a:spcAft>
          <a:spcPts val="0"/>
        </a:spcAft>
      </a:defPPr>
      <a:lvl1pPr marL="342900" indent="-342900" algn="l" rtl="0" eaLnBrk="0" fontAlgn="base" hangingPunct="0">
        <a:spcBef>
          <a:spcPct val="0"/>
        </a:spcBef>
        <a:spcAft>
          <a:spcPct val="0"/>
        </a:spcAft>
        <a:defRPr sz="1400">
          <a:solidFill>
            <a:srgbClr val="000000"/>
          </a:solidFill>
          <a:latin typeface="Arial"/>
          <a:ea typeface="MS PGothic" panose="020B0600070205080204" pitchFamily="34" charset="-128"/>
          <a:cs typeface="Arial"/>
          <a:sym typeface="Arial" panose="020B0604020202020204" pitchFamily="34" charset="0"/>
        </a:defRPr>
      </a:lvl1pPr>
      <a:lvl2pPr marL="742950" indent="-28575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marL="1143000" indent="-22860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marL="1600200" indent="-22860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marL="2057400" indent="-228600"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76200" y="76200"/>
            <a:ext cx="8610600" cy="1524000"/>
          </a:xfrm>
          <a:prstGeom prst="rect">
            <a:avLst/>
          </a:prstGeom>
          <a:solidFill>
            <a:srgbClr val="BEE0C0"/>
          </a:solidFill>
          <a:ln w="19050">
            <a:solidFill>
              <a:schemeClr val="tx1"/>
            </a:solidFill>
            <a:miter lim="800000"/>
            <a:headEnd/>
            <a:tailEnd/>
          </a:ln>
          <a:effectLst>
            <a:outerShdw dist="35921" dir="2700000" algn="ctr" rotWithShape="0">
              <a:srgbClr val="808080"/>
            </a:outerShdw>
          </a:effectLst>
        </p:spPr>
        <p:txBody>
          <a:bodyPr/>
          <a:lstStyle>
            <a:lvl1pPr>
              <a:defRPr sz="1400">
                <a:solidFill>
                  <a:srgbClr val="000000"/>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eaLnBrk="1" hangingPunct="1"/>
            <a:r>
              <a:rPr lang="en-US" altLang="en-US" sz="2800" b="1" u="sng">
                <a:solidFill>
                  <a:schemeClr val="tx1"/>
                </a:solidFill>
              </a:rPr>
              <a:t>Focus Question</a:t>
            </a:r>
            <a:r>
              <a:rPr lang="en-US" altLang="en-US" sz="2800" b="1">
                <a:solidFill>
                  <a:schemeClr val="tx1"/>
                </a:solidFill>
              </a:rPr>
              <a:t>:</a:t>
            </a:r>
            <a:br>
              <a:rPr lang="en-US" altLang="en-US" sz="2800" b="1">
                <a:solidFill>
                  <a:schemeClr val="tx1"/>
                </a:solidFill>
              </a:rPr>
            </a:br>
            <a:r>
              <a:rPr lang="en-US" altLang="en-US" sz="2800"/>
              <a:t>What put the American colonists on the road to revolution against England</a:t>
            </a:r>
            <a:r>
              <a:rPr lang="en-US" altLang="ja-JP" sz="2800">
                <a:sym typeface="Calibri" panose="020F0502020204030204" pitchFamily="34" charset="0"/>
              </a:rPr>
              <a:t>? </a:t>
            </a:r>
          </a:p>
          <a:p>
            <a:pPr eaLnBrk="1" hangingPunct="1"/>
            <a:endParaRPr lang="en-US" altLang="en-US" sz="3600">
              <a:sym typeface="Calibri" panose="020F0502020204030204" pitchFamily="34" charset="0"/>
            </a:endParaRPr>
          </a:p>
          <a:p>
            <a:pPr eaLnBrk="1" hangingPunct="1"/>
            <a:endParaRPr lang="en-US" altLang="en-US" sz="3600">
              <a:sym typeface="Calibri" panose="020F0502020204030204" pitchFamily="34" charset="0"/>
            </a:endParaRPr>
          </a:p>
          <a:p>
            <a:pPr eaLnBrk="1" hangingPunct="1"/>
            <a:endParaRPr lang="en-US" altLang="en-US" sz="3600">
              <a:solidFill>
                <a:schemeClr val="tx1"/>
              </a:solidFill>
            </a:endParaRPr>
          </a:p>
        </p:txBody>
      </p:sp>
      <p:sp>
        <p:nvSpPr>
          <p:cNvPr id="3075" name="Rectangle 3"/>
          <p:cNvSpPr txBox="1">
            <a:spLocks noChangeArrowheads="1"/>
          </p:cNvSpPr>
          <p:nvPr/>
        </p:nvSpPr>
        <p:spPr bwMode="auto">
          <a:xfrm>
            <a:off x="93663" y="2133600"/>
            <a:ext cx="1735137" cy="4495800"/>
          </a:xfrm>
          <a:prstGeom prst="rect">
            <a:avLst/>
          </a:prstGeom>
          <a:solidFill>
            <a:srgbClr val="AABCD6"/>
          </a:solidFill>
          <a:ln w="19050">
            <a:solidFill>
              <a:schemeClr val="tx1"/>
            </a:solidFill>
            <a:miter lim="800000"/>
            <a:headEnd/>
            <a:tailEnd/>
          </a:ln>
          <a:effectLst>
            <a:outerShdw dist="35921" dir="2700000" algn="ctr" rotWithShape="0">
              <a:srgbClr val="808080"/>
            </a:outerShdw>
          </a:effectLst>
        </p:spPr>
        <p:txBody>
          <a:bodyPr/>
          <a:lstStyle>
            <a:lvl1pPr>
              <a:defRPr sz="1400">
                <a:solidFill>
                  <a:srgbClr val="000000"/>
                </a:solidFill>
                <a:latin typeface="Arial" panose="020B0604020202020204" pitchFamily="34" charset="0"/>
                <a:ea typeface="MS PGothic" panose="020B0600070205080204" pitchFamily="34" charset="-128"/>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a:lstStyle>
          <a:p>
            <a:pPr eaLnBrk="1" hangingPunct="1">
              <a:spcBef>
                <a:spcPct val="20000"/>
              </a:spcBef>
            </a:pPr>
            <a:r>
              <a:rPr lang="en-US" altLang="en-US" sz="2800" b="1" u="sng">
                <a:solidFill>
                  <a:schemeClr val="tx1"/>
                </a:solidFill>
                <a:latin typeface="Arial Narrow" panose="020B0606020202030204" pitchFamily="34" charset="0"/>
              </a:rPr>
              <a:t>Do Now</a:t>
            </a:r>
            <a:r>
              <a:rPr lang="en-US" altLang="en-US" sz="2800" b="1">
                <a:solidFill>
                  <a:schemeClr val="tx1"/>
                </a:solidFill>
                <a:latin typeface="Arial Narrow" panose="020B0606020202030204" pitchFamily="34" charset="0"/>
              </a:rPr>
              <a:t>:</a:t>
            </a:r>
          </a:p>
          <a:p>
            <a:pPr eaLnBrk="1" hangingPunct="1"/>
            <a:r>
              <a:rPr lang="en-US" altLang="en-US" sz="2800">
                <a:latin typeface="Arial Narrow" panose="020B0606020202030204" pitchFamily="34" charset="0"/>
              </a:rPr>
              <a:t>Analyze this early political cartoon by answering the guided questions in your handbook.</a:t>
            </a:r>
          </a:p>
        </p:txBody>
      </p:sp>
      <p:pic>
        <p:nvPicPr>
          <p:cNvPr id="3076" name="image01.png" descr="Description: JoinorDie_Im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150" y="1952625"/>
            <a:ext cx="6545263"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txBox="1">
            <a:spLocks noGrp="1"/>
          </p:cNvSpPr>
          <p:nvPr>
            <p:ph type="title"/>
          </p:nvPr>
        </p:nvSpPr>
        <p:spPr>
          <a:xfrm>
            <a:off x="457200" y="76200"/>
            <a:ext cx="8229600" cy="868363"/>
          </a:xfrm>
        </p:spPr>
        <p:txBody>
          <a:bodyPr/>
          <a:lstStyle/>
          <a:p>
            <a:pPr>
              <a:spcBef>
                <a:spcPct val="0"/>
              </a:spcBef>
            </a:pPr>
            <a:r>
              <a:rPr lang="en-US" altLang="en-US" sz="4400" b="1" i="1" u="sng" smtClean="0">
                <a:latin typeface="Arial" panose="020B0604020202020204" pitchFamily="34" charset="0"/>
                <a:cs typeface="Arial" panose="020B0604020202020204" pitchFamily="34" charset="0"/>
              </a:rPr>
              <a:t>Salutary Neglect</a:t>
            </a:r>
          </a:p>
        </p:txBody>
      </p:sp>
      <p:sp>
        <p:nvSpPr>
          <p:cNvPr id="5123" name="Text Placeholder 2"/>
          <p:cNvSpPr txBox="1">
            <a:spLocks noGrp="1"/>
          </p:cNvSpPr>
          <p:nvPr>
            <p:ph type="body" idx="1"/>
          </p:nvPr>
        </p:nvSpPr>
        <p:spPr>
          <a:xfrm>
            <a:off x="457200" y="914400"/>
            <a:ext cx="8458200" cy="5068888"/>
          </a:xfrm>
        </p:spPr>
        <p:txBody>
          <a:bodyPr/>
          <a:lstStyle/>
          <a:p>
            <a:pPr marL="0" indent="0">
              <a:spcBef>
                <a:spcPct val="0"/>
              </a:spcBef>
            </a:pPr>
            <a:r>
              <a:rPr lang="en-US" altLang="en-US" sz="3200" smtClean="0">
                <a:latin typeface="Arial" panose="020B0604020202020204" pitchFamily="34" charset="0"/>
                <a:cs typeface="Arial" panose="020B0604020202020204" pitchFamily="34" charset="0"/>
              </a:rPr>
              <a:t>Describes how England treated the American colonies for 150 years (since the founding of their American colonies).</a:t>
            </a:r>
          </a:p>
          <a:p>
            <a:pPr marL="0" indent="0">
              <a:spcBef>
                <a:spcPct val="0"/>
              </a:spcBef>
            </a:pPr>
            <a:endParaRPr lang="en-US" altLang="en-US" sz="2400" smtClean="0">
              <a:latin typeface="Arial" panose="020B0604020202020204" pitchFamily="34" charset="0"/>
              <a:cs typeface="Arial" panose="020B0604020202020204" pitchFamily="34" charset="0"/>
            </a:endParaRPr>
          </a:p>
          <a:p>
            <a:pPr marL="0" indent="0">
              <a:spcBef>
                <a:spcPct val="0"/>
              </a:spcBef>
            </a:pPr>
            <a:r>
              <a:rPr lang="en-US" altLang="en-US" sz="3600" u="sng" smtClean="0">
                <a:latin typeface="Arial" panose="020B0604020202020204" pitchFamily="34" charset="0"/>
                <a:cs typeface="Arial" panose="020B0604020202020204" pitchFamily="34" charset="0"/>
              </a:rPr>
              <a:t>Definition:  </a:t>
            </a:r>
          </a:p>
          <a:p>
            <a:pPr marL="0" indent="0">
              <a:spcBef>
                <a:spcPct val="0"/>
              </a:spcBef>
            </a:pPr>
            <a:r>
              <a:rPr lang="en-US" altLang="en-US" sz="3600" smtClean="0">
                <a:latin typeface="Arial" panose="020B0604020202020204" pitchFamily="34" charset="0"/>
                <a:cs typeface="Arial" panose="020B0604020202020204" pitchFamily="34" charset="0"/>
              </a:rPr>
              <a:t>When England overlooked some rule breaking as long as they were making money from the colonies.   They neglected the colonies, but in a good (salutary or healthy) way.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219200" y="12700"/>
          <a:ext cx="6477000" cy="1900238"/>
        </p:xfrm>
        <a:graphic>
          <a:graphicData uri="http://schemas.openxmlformats.org/drawingml/2006/table">
            <a:tbl>
              <a:tblPr firstRow="1" firstCol="1" bandRow="1">
                <a:tableStyleId>{62900E02-9536-4B38-83FC-5CA254FE8321}</a:tableStyleId>
              </a:tblPr>
              <a:tblGrid>
                <a:gridCol w="6477000">
                  <a:extLst>
                    <a:ext uri="{9D8B030D-6E8A-4147-A177-3AD203B41FA5}">
                      <a16:colId xmlns="" xmlns:a16="http://schemas.microsoft.com/office/drawing/2014/main" val="158660405"/>
                    </a:ext>
                  </a:extLst>
                </a:gridCol>
              </a:tblGrid>
              <a:tr h="401400">
                <a:tc>
                  <a:txBody>
                    <a:bodyPr/>
                    <a:lstStyle/>
                    <a:p>
                      <a:pPr marL="0" marR="0" algn="ctr">
                        <a:spcBef>
                          <a:spcPts val="0"/>
                        </a:spcBef>
                        <a:spcAft>
                          <a:spcPts val="0"/>
                        </a:spcAft>
                      </a:pPr>
                      <a:r>
                        <a:rPr lang="en-US" sz="1800" b="1" dirty="0">
                          <a:effectLst/>
                        </a:rPr>
                        <a:t>Note-Taking Symbols</a:t>
                      </a:r>
                      <a:endParaRPr lang="en-US" sz="1800" b="1" dirty="0">
                        <a:effectLst/>
                        <a:latin typeface="Times New Roman" panose="02020603050405020304" pitchFamily="18" charset="0"/>
                        <a:ea typeface="Times New Roman" panose="02020603050405020304" pitchFamily="18" charset="0"/>
                      </a:endParaRPr>
                    </a:p>
                  </a:txBody>
                  <a:tcPr marL="63500" marR="63500" marT="63520" marB="63520">
                    <a:solidFill>
                      <a:schemeClr val="bg1">
                        <a:lumMod val="85000"/>
                      </a:schemeClr>
                    </a:solidFill>
                  </a:tcPr>
                </a:tc>
                <a:extLst>
                  <a:ext uri="{0D108BD9-81ED-4DB2-BD59-A6C34878D82A}">
                    <a16:rowId xmlns="" xmlns:a16="http://schemas.microsoft.com/office/drawing/2014/main" val="1224938122"/>
                  </a:ext>
                </a:extLst>
              </a:tr>
              <a:tr h="1498838">
                <a:tc>
                  <a:txBody>
                    <a:bodyPr/>
                    <a:lstStyle/>
                    <a:p>
                      <a:pPr marL="0" marR="0" indent="-457200" algn="l">
                        <a:spcBef>
                          <a:spcPts val="0"/>
                        </a:spcBef>
                        <a:spcAft>
                          <a:spcPts val="0"/>
                        </a:spcAft>
                      </a:pPr>
                      <a:r>
                        <a:rPr lang="en-US" sz="1800" dirty="0">
                          <a:solidFill>
                            <a:srgbClr val="FF0000"/>
                          </a:solidFill>
                          <a:effectLst/>
                        </a:rPr>
                        <a:t>=</a:t>
                      </a:r>
                      <a:r>
                        <a:rPr lang="en-US" sz="1800" dirty="0">
                          <a:effectLst/>
                        </a:rPr>
                        <a:t>   is / was/ means that / represents</a:t>
                      </a:r>
                    </a:p>
                    <a:p>
                      <a:pPr marL="0" marR="0" indent="-457200" algn="l">
                        <a:spcBef>
                          <a:spcPts val="0"/>
                        </a:spcBef>
                        <a:spcAft>
                          <a:spcPts val="0"/>
                        </a:spcAft>
                      </a:pPr>
                      <a:r>
                        <a:rPr lang="en-US" sz="1800" dirty="0">
                          <a:solidFill>
                            <a:srgbClr val="FF0000"/>
                          </a:solidFill>
                          <a:effectLst/>
                        </a:rPr>
                        <a:t>≠</a:t>
                      </a:r>
                      <a:r>
                        <a:rPr lang="en-US" sz="1800" dirty="0">
                          <a:effectLst/>
                        </a:rPr>
                        <a:t>   is not/ was not/ does not mean</a:t>
                      </a:r>
                    </a:p>
                    <a:p>
                      <a:pPr marL="0" marR="0" indent="-457200" algn="l">
                        <a:spcBef>
                          <a:spcPts val="0"/>
                        </a:spcBef>
                        <a:spcAft>
                          <a:spcPts val="0"/>
                        </a:spcAft>
                      </a:pPr>
                      <a:r>
                        <a:rPr lang="en-US" sz="1800" dirty="0">
                          <a:solidFill>
                            <a:srgbClr val="FF0000"/>
                          </a:solidFill>
                          <a:effectLst/>
                        </a:rPr>
                        <a:t>+</a:t>
                      </a:r>
                      <a:r>
                        <a:rPr lang="en-US" sz="1800" dirty="0">
                          <a:effectLst/>
                        </a:rPr>
                        <a:t>   and</a:t>
                      </a:r>
                    </a:p>
                    <a:p>
                      <a:pPr marL="0" marR="0" indent="-457200" algn="l">
                        <a:spcBef>
                          <a:spcPts val="0"/>
                        </a:spcBef>
                        <a:spcAft>
                          <a:spcPts val="0"/>
                        </a:spcAft>
                      </a:pPr>
                      <a:r>
                        <a:rPr lang="en-US" sz="1800" dirty="0">
                          <a:solidFill>
                            <a:srgbClr val="FF0000"/>
                          </a:solidFill>
                          <a:effectLst/>
                        </a:rPr>
                        <a:t>→</a:t>
                      </a:r>
                      <a:r>
                        <a:rPr lang="en-US" sz="1800" dirty="0">
                          <a:effectLst/>
                        </a:rPr>
                        <a:t>   led to, leads to, resulted in, results </a:t>
                      </a:r>
                      <a:r>
                        <a:rPr lang="en-US" sz="1800" dirty="0" smtClean="0">
                          <a:effectLst/>
                        </a:rPr>
                        <a:t>in</a:t>
                      </a:r>
                      <a:r>
                        <a:rPr lang="en-US" sz="1800" baseline="0" dirty="0" smtClean="0">
                          <a:effectLst/>
                        </a:rPr>
                        <a:t> </a:t>
                      </a:r>
                    </a:p>
                    <a:p>
                      <a:pPr marL="0" marR="0" indent="-457200" algn="l">
                        <a:spcBef>
                          <a:spcPts val="0"/>
                        </a:spcBef>
                        <a:spcAft>
                          <a:spcPts val="0"/>
                        </a:spcAft>
                      </a:pPr>
                      <a:r>
                        <a:rPr lang="en-US" sz="1800" dirty="0" smtClean="0">
                          <a:solidFill>
                            <a:srgbClr val="FF0000"/>
                          </a:solidFill>
                          <a:effectLst/>
                        </a:rPr>
                        <a:t>/ </a:t>
                      </a:r>
                      <a:r>
                        <a:rPr lang="en-US" sz="1800" dirty="0" smtClean="0">
                          <a:effectLst/>
                        </a:rPr>
                        <a:t>  comma </a:t>
                      </a:r>
                      <a:r>
                        <a:rPr lang="en-US" sz="1800" dirty="0">
                          <a:effectLst/>
                        </a:rPr>
                        <a:t>or period </a:t>
                      </a:r>
                      <a:r>
                        <a:rPr lang="en-US" sz="1800" dirty="0" smtClean="0">
                          <a:effectLst/>
                        </a:rPr>
                        <a:t>/</a:t>
                      </a:r>
                      <a:r>
                        <a:rPr lang="en-US" sz="1800" baseline="0" dirty="0" smtClean="0">
                          <a:effectLst/>
                        </a:rPr>
                        <a:t> </a:t>
                      </a:r>
                      <a:r>
                        <a:rPr lang="en-US" sz="1800" dirty="0" smtClean="0">
                          <a:effectLst/>
                        </a:rPr>
                        <a:t>new </a:t>
                      </a:r>
                      <a:r>
                        <a:rPr lang="en-US" sz="1800" dirty="0">
                          <a:effectLst/>
                        </a:rPr>
                        <a:t>idea / missing words</a:t>
                      </a:r>
                      <a:endParaRPr lang="en-US" sz="1800" dirty="0">
                        <a:effectLst/>
                        <a:latin typeface="Times New Roman" panose="02020603050405020304" pitchFamily="18" charset="0"/>
                        <a:ea typeface="Times New Roman" panose="02020603050405020304" pitchFamily="18" charset="0"/>
                      </a:endParaRPr>
                    </a:p>
                  </a:txBody>
                  <a:tcPr marL="63500" marR="63500" marT="63520" marB="63520">
                    <a:solidFill>
                      <a:srgbClr val="FFFFFF"/>
                    </a:solidFill>
                  </a:tcPr>
                </a:tc>
                <a:extLst>
                  <a:ext uri="{0D108BD9-81ED-4DB2-BD59-A6C34878D82A}">
                    <a16:rowId xmlns="" xmlns:a16="http://schemas.microsoft.com/office/drawing/2014/main" val="2545152436"/>
                  </a:ext>
                </a:extLst>
              </a:tr>
            </a:tbl>
          </a:graphicData>
        </a:graphic>
      </p:graphicFrame>
      <p:sp>
        <p:nvSpPr>
          <p:cNvPr id="6154" name="Rectangle 1"/>
          <p:cNvSpPr>
            <a:spLocks noChangeArrowheads="1"/>
          </p:cNvSpPr>
          <p:nvPr/>
        </p:nvSpPr>
        <p:spPr bwMode="auto">
          <a:xfrm>
            <a:off x="274320" y="2057399"/>
            <a:ext cx="8839200" cy="47386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defRPr/>
            </a:pPr>
            <a:r>
              <a:rPr lang="en-US" altLang="en-US" sz="2000" dirty="0" smtClean="0"/>
              <a:t>The American Revolution was not inevitable. In history, events are not inevitable. People that live through events never see the event as inevitable. Distinct economies and ways of life led to differences among the British colonies in North America.  A lack of modern communication and travel methods led to difficulty communicating effectively and supporting a common political agenda.</a:t>
            </a:r>
          </a:p>
          <a:p>
            <a:pPr>
              <a:defRPr/>
            </a:pPr>
            <a:endParaRPr lang="en-US" altLang="en-US" sz="2000" dirty="0" smtClean="0"/>
          </a:p>
          <a:p>
            <a:pPr>
              <a:defRPr/>
            </a:pPr>
            <a:r>
              <a:rPr lang="en-US" dirty="0" smtClean="0"/>
              <a:t>The </a:t>
            </a:r>
            <a:r>
              <a:rPr lang="en-US" u="sng" dirty="0" smtClean="0"/>
              <a:t>American Revolution</a:t>
            </a:r>
            <a:r>
              <a:rPr lang="en-US" dirty="0" smtClean="0"/>
              <a:t> </a:t>
            </a:r>
            <a:r>
              <a:rPr lang="en-US" u="sng" dirty="0" smtClean="0"/>
              <a:t>was not</a:t>
            </a:r>
            <a:r>
              <a:rPr lang="en-US" dirty="0" smtClean="0"/>
              <a:t> </a:t>
            </a:r>
            <a:r>
              <a:rPr lang="en-US" u="sng" dirty="0" smtClean="0"/>
              <a:t>inevitable</a:t>
            </a:r>
            <a:r>
              <a:rPr lang="en-US" dirty="0" smtClean="0"/>
              <a:t>. In history, </a:t>
            </a:r>
            <a:r>
              <a:rPr lang="en-US" u="sng" dirty="0" smtClean="0"/>
              <a:t>events</a:t>
            </a:r>
            <a:r>
              <a:rPr lang="en-US" dirty="0" smtClean="0"/>
              <a:t> </a:t>
            </a:r>
            <a:r>
              <a:rPr lang="en-US" u="sng" dirty="0" smtClean="0"/>
              <a:t>are not</a:t>
            </a:r>
            <a:r>
              <a:rPr lang="en-US" dirty="0" smtClean="0"/>
              <a:t> </a:t>
            </a:r>
            <a:r>
              <a:rPr lang="en-US" u="sng" dirty="0" smtClean="0"/>
              <a:t>inevitable</a:t>
            </a:r>
            <a:r>
              <a:rPr lang="en-US" dirty="0" smtClean="0"/>
              <a:t>. </a:t>
            </a:r>
            <a:r>
              <a:rPr lang="en-US" u="sng" dirty="0" smtClean="0"/>
              <a:t>Distinct economies</a:t>
            </a:r>
            <a:r>
              <a:rPr lang="en-US" dirty="0" smtClean="0"/>
              <a:t> and </a:t>
            </a:r>
            <a:r>
              <a:rPr lang="en-US" u="sng" dirty="0" smtClean="0"/>
              <a:t>ways of life</a:t>
            </a:r>
            <a:r>
              <a:rPr lang="en-US" dirty="0" smtClean="0"/>
              <a:t> led to </a:t>
            </a:r>
            <a:r>
              <a:rPr lang="en-US" u="sng" dirty="0" smtClean="0"/>
              <a:t>differences</a:t>
            </a:r>
            <a:r>
              <a:rPr lang="en-US" dirty="0" smtClean="0"/>
              <a:t> among the </a:t>
            </a:r>
            <a:r>
              <a:rPr lang="en-US" u="sng" dirty="0" smtClean="0"/>
              <a:t>British colonies</a:t>
            </a:r>
            <a:r>
              <a:rPr lang="en-US" dirty="0" smtClean="0"/>
              <a:t> in </a:t>
            </a:r>
            <a:r>
              <a:rPr lang="en-US" u="sng" dirty="0" smtClean="0"/>
              <a:t>North America</a:t>
            </a:r>
            <a:r>
              <a:rPr lang="en-US" dirty="0" smtClean="0"/>
              <a:t>. A </a:t>
            </a:r>
            <a:r>
              <a:rPr lang="en-US" u="sng" dirty="0" smtClean="0"/>
              <a:t>lack</a:t>
            </a:r>
            <a:r>
              <a:rPr lang="en-US" dirty="0" smtClean="0"/>
              <a:t> of </a:t>
            </a:r>
            <a:r>
              <a:rPr lang="en-US" u="sng" dirty="0" smtClean="0"/>
              <a:t>modern communication</a:t>
            </a:r>
            <a:r>
              <a:rPr lang="en-US" dirty="0" smtClean="0"/>
              <a:t> and </a:t>
            </a:r>
            <a:r>
              <a:rPr lang="en-US" u="sng" dirty="0" smtClean="0"/>
              <a:t>travel methods</a:t>
            </a:r>
            <a:r>
              <a:rPr lang="en-US" dirty="0" smtClean="0"/>
              <a:t> led to </a:t>
            </a:r>
            <a:r>
              <a:rPr lang="en-US" u="sng" dirty="0" smtClean="0"/>
              <a:t>difficulty communicating</a:t>
            </a:r>
            <a:r>
              <a:rPr lang="en-US" dirty="0" smtClean="0"/>
              <a:t> effectively and </a:t>
            </a:r>
            <a:r>
              <a:rPr lang="en-US" u="sng" dirty="0" smtClean="0"/>
              <a:t>difficulty</a:t>
            </a:r>
            <a:r>
              <a:rPr lang="en-US" dirty="0" smtClean="0"/>
              <a:t> </a:t>
            </a:r>
            <a:r>
              <a:rPr lang="en-US" u="sng" dirty="0" smtClean="0"/>
              <a:t>supporting</a:t>
            </a:r>
            <a:r>
              <a:rPr lang="en-US" dirty="0" smtClean="0"/>
              <a:t> a </a:t>
            </a:r>
            <a:r>
              <a:rPr lang="en-US" u="sng" dirty="0" smtClean="0"/>
              <a:t>common political agenda.</a:t>
            </a:r>
            <a:endParaRPr lang="en-US" altLang="en-US" sz="2000" dirty="0" smtClean="0"/>
          </a:p>
          <a:p>
            <a:pPr>
              <a:defRPr/>
            </a:pPr>
            <a:endParaRPr lang="en-US" altLang="en-US" sz="1200" dirty="0" smtClean="0"/>
          </a:p>
          <a:p>
            <a:pPr>
              <a:defRPr/>
            </a:pPr>
            <a:r>
              <a:rPr lang="en-US" altLang="en-US" b="1" dirty="0" smtClean="0">
                <a:cs typeface="Arial" panose="020B0604020202020204" pitchFamily="34" charset="0"/>
              </a:rPr>
              <a:t>Notes:</a:t>
            </a:r>
            <a:endParaRPr lang="en-US" altLang="en-US" sz="1200" dirty="0" smtClean="0"/>
          </a:p>
          <a:p>
            <a:pPr>
              <a:defRPr/>
            </a:pPr>
            <a:endParaRPr lang="en-US" altLang="en-US" dirty="0" smtClean="0">
              <a:cs typeface="Arial" panose="020B0604020202020204" pitchFamily="34" charset="0"/>
            </a:endParaRPr>
          </a:p>
          <a:p>
            <a:pPr>
              <a:spcAft>
                <a:spcPts val="600"/>
              </a:spcAft>
              <a:defRPr/>
            </a:pPr>
            <a:r>
              <a:rPr lang="en-US" sz="1200" u="dotted" dirty="0"/>
              <a:t>American Revolution ≠ </a:t>
            </a:r>
            <a:r>
              <a:rPr lang="en-US" sz="1200" u="dotted" dirty="0" smtClean="0"/>
              <a:t>inevitable</a:t>
            </a:r>
            <a:endParaRPr lang="en-US" sz="1200" dirty="0"/>
          </a:p>
          <a:p>
            <a:pPr>
              <a:spcAft>
                <a:spcPts val="600"/>
              </a:spcAft>
              <a:defRPr/>
            </a:pPr>
            <a:r>
              <a:rPr lang="en-US" sz="1200" u="dotted" dirty="0"/>
              <a:t>events ≠ </a:t>
            </a:r>
            <a:r>
              <a:rPr lang="en-US" sz="1200" u="dotted" dirty="0" smtClean="0"/>
              <a:t>inevitable</a:t>
            </a:r>
            <a:endParaRPr lang="en-US" sz="1200" dirty="0"/>
          </a:p>
          <a:p>
            <a:pPr>
              <a:spcAft>
                <a:spcPts val="600"/>
              </a:spcAft>
              <a:defRPr/>
            </a:pPr>
            <a:r>
              <a:rPr lang="en-US" sz="1200" u="dotted" dirty="0"/>
              <a:t>distinct economies + ways/life → differences/British colonies/North </a:t>
            </a:r>
            <a:r>
              <a:rPr lang="en-US" sz="1200" u="dotted" dirty="0" smtClean="0"/>
              <a:t>America</a:t>
            </a:r>
            <a:endParaRPr lang="en-US" sz="1200" dirty="0"/>
          </a:p>
          <a:p>
            <a:pPr>
              <a:spcAft>
                <a:spcPts val="600"/>
              </a:spcAft>
              <a:defRPr/>
            </a:pPr>
            <a:r>
              <a:rPr lang="en-US" sz="1200" u="dotted" dirty="0"/>
              <a:t>lack/modern communication + travel methods → difficulty communicating + difficulty supporting/common political agenda</a:t>
            </a:r>
          </a:p>
          <a:p>
            <a:pPr>
              <a:defRPr/>
            </a:pPr>
            <a:endParaRPr lang="en-US" altLang="en-US" sz="1200" dirty="0" smtClean="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54">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5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54">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5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5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txBox="1">
            <a:spLocks noGrp="1"/>
          </p:cNvSpPr>
          <p:nvPr>
            <p:ph type="title"/>
          </p:nvPr>
        </p:nvSpPr>
        <p:spPr>
          <a:xfrm>
            <a:off x="457200" y="274638"/>
            <a:ext cx="8229600" cy="487362"/>
          </a:xfrm>
        </p:spPr>
        <p:txBody>
          <a:bodyPr/>
          <a:lstStyle/>
          <a:p>
            <a:pPr>
              <a:spcBef>
                <a:spcPct val="0"/>
              </a:spcBef>
            </a:pPr>
            <a:r>
              <a:rPr lang="en-US" altLang="en-US" sz="2400" smtClean="0">
                <a:latin typeface="Arial Black" panose="020B0A04020102020204" pitchFamily="34" charset="0"/>
                <a:cs typeface="Arial" panose="020B0604020202020204" pitchFamily="34" charset="0"/>
              </a:rPr>
              <a:t>The American Revolution was not </a:t>
            </a:r>
            <a:r>
              <a:rPr lang="en-US" altLang="en-US" sz="2400" u="sng" smtClean="0">
                <a:latin typeface="Arial Black" panose="020B0A04020102020204" pitchFamily="34" charset="0"/>
                <a:cs typeface="Arial" panose="020B0604020202020204" pitchFamily="34" charset="0"/>
              </a:rPr>
              <a:t>inevitable</a:t>
            </a:r>
            <a:r>
              <a:rPr lang="en-US" altLang="en-US" sz="2400" smtClean="0">
                <a:latin typeface="Arial Black" panose="020B0A04020102020204" pitchFamily="34" charset="0"/>
                <a:cs typeface="Arial" panose="020B0604020202020204" pitchFamily="34" charset="0"/>
              </a:rPr>
              <a:t>! </a:t>
            </a:r>
          </a:p>
        </p:txBody>
      </p:sp>
      <p:sp>
        <p:nvSpPr>
          <p:cNvPr id="6147" name="Text Placeholder 2"/>
          <p:cNvSpPr txBox="1">
            <a:spLocks noGrp="1"/>
          </p:cNvSpPr>
          <p:nvPr>
            <p:ph type="body" idx="1"/>
          </p:nvPr>
        </p:nvSpPr>
        <p:spPr>
          <a:xfrm>
            <a:off x="228600" y="762000"/>
            <a:ext cx="8229600" cy="5181600"/>
          </a:xfrm>
        </p:spPr>
        <p:txBody>
          <a:bodyPr/>
          <a:lstStyle/>
          <a:p>
            <a:pPr indent="0">
              <a:defRPr/>
            </a:pPr>
            <a:r>
              <a:rPr lang="en-US" dirty="0"/>
              <a:t>At the </a:t>
            </a:r>
            <a:r>
              <a:rPr lang="en-US" u="sng" dirty="0"/>
              <a:t>end</a:t>
            </a:r>
            <a:r>
              <a:rPr lang="en-US" dirty="0"/>
              <a:t> of the </a:t>
            </a:r>
            <a:r>
              <a:rPr lang="en-US" u="sng" dirty="0"/>
              <a:t>Seven Year’s War</a:t>
            </a:r>
            <a:r>
              <a:rPr lang="en-US" dirty="0"/>
              <a:t>, most </a:t>
            </a:r>
            <a:r>
              <a:rPr lang="en-US" u="sng" dirty="0"/>
              <a:t>colonists</a:t>
            </a:r>
            <a:r>
              <a:rPr lang="en-US" dirty="0"/>
              <a:t> were </a:t>
            </a:r>
            <a:r>
              <a:rPr lang="en-US" u="sng" dirty="0"/>
              <a:t>happ</a:t>
            </a:r>
            <a:r>
              <a:rPr lang="en-US" dirty="0"/>
              <a:t>y being </a:t>
            </a:r>
            <a:r>
              <a:rPr lang="en-US" u="sng" dirty="0"/>
              <a:t>part</a:t>
            </a:r>
            <a:r>
              <a:rPr lang="en-US" dirty="0"/>
              <a:t> of the </a:t>
            </a:r>
            <a:r>
              <a:rPr lang="en-US" u="sng" dirty="0"/>
              <a:t>British Empire</a:t>
            </a:r>
            <a:r>
              <a:rPr lang="en-US" dirty="0"/>
              <a:t>. </a:t>
            </a:r>
            <a:r>
              <a:rPr lang="en-US" u="sng" dirty="0"/>
              <a:t>Being part</a:t>
            </a:r>
            <a:r>
              <a:rPr lang="en-US" dirty="0"/>
              <a:t> of the </a:t>
            </a:r>
            <a:r>
              <a:rPr lang="en-US" u="sng" dirty="0"/>
              <a:t>British Empire</a:t>
            </a:r>
            <a:r>
              <a:rPr lang="en-US" dirty="0"/>
              <a:t> led to </a:t>
            </a:r>
            <a:r>
              <a:rPr lang="en-US" u="sng" dirty="0"/>
              <a:t>commercial prosperity</a:t>
            </a:r>
            <a:r>
              <a:rPr lang="en-US" dirty="0"/>
              <a:t> and </a:t>
            </a:r>
            <a:r>
              <a:rPr lang="en-US" u="sng" dirty="0"/>
              <a:t>military security</a:t>
            </a:r>
            <a:r>
              <a:rPr lang="en-US" dirty="0"/>
              <a:t>. </a:t>
            </a:r>
            <a:r>
              <a:rPr lang="en-US" u="sng" dirty="0"/>
              <a:t>White colonists</a:t>
            </a:r>
            <a:r>
              <a:rPr lang="en-US" dirty="0"/>
              <a:t> had </a:t>
            </a:r>
            <a:r>
              <a:rPr lang="en-US" u="sng" dirty="0"/>
              <a:t>many</a:t>
            </a:r>
            <a:r>
              <a:rPr lang="en-US" dirty="0"/>
              <a:t> of the </a:t>
            </a:r>
            <a:r>
              <a:rPr lang="en-US" u="sng" dirty="0"/>
              <a:t>same political rights</a:t>
            </a:r>
            <a:r>
              <a:rPr lang="en-US" dirty="0"/>
              <a:t> of </a:t>
            </a:r>
            <a:r>
              <a:rPr lang="en-US" u="sng" dirty="0"/>
              <a:t>English people</a:t>
            </a:r>
            <a:r>
              <a:rPr lang="en-US" dirty="0"/>
              <a:t>. Some </a:t>
            </a:r>
            <a:r>
              <a:rPr lang="en-US" u="sng" dirty="0"/>
              <a:t>examples</a:t>
            </a:r>
            <a:r>
              <a:rPr lang="en-US" dirty="0"/>
              <a:t> of the </a:t>
            </a:r>
            <a:r>
              <a:rPr lang="en-US" u="sng" dirty="0"/>
              <a:t>political rights</a:t>
            </a:r>
            <a:r>
              <a:rPr lang="en-US" dirty="0"/>
              <a:t> of </a:t>
            </a:r>
            <a:r>
              <a:rPr lang="en-US" u="sng" dirty="0"/>
              <a:t>white colonists</a:t>
            </a:r>
            <a:r>
              <a:rPr lang="en-US" dirty="0"/>
              <a:t> were </a:t>
            </a:r>
            <a:r>
              <a:rPr lang="en-US" u="sng" dirty="0"/>
              <a:t>free speech</a:t>
            </a:r>
            <a:r>
              <a:rPr lang="en-US" dirty="0"/>
              <a:t> and </a:t>
            </a:r>
            <a:r>
              <a:rPr lang="en-US" u="sng" dirty="0"/>
              <a:t>press</a:t>
            </a:r>
            <a:r>
              <a:rPr lang="en-US" dirty="0"/>
              <a:t>. Additionally, </a:t>
            </a:r>
            <a:r>
              <a:rPr lang="en-US" u="sng" dirty="0"/>
              <a:t>colonies</a:t>
            </a:r>
            <a:r>
              <a:rPr lang="en-US" dirty="0"/>
              <a:t> were largely </a:t>
            </a:r>
            <a:r>
              <a:rPr lang="en-US" u="sng" dirty="0"/>
              <a:t>self-governed</a:t>
            </a:r>
            <a:r>
              <a:rPr lang="en-US" dirty="0"/>
              <a:t>. </a:t>
            </a:r>
            <a:r>
              <a:rPr lang="en-US" u="sng" dirty="0"/>
              <a:t>Living</a:t>
            </a:r>
            <a:r>
              <a:rPr lang="en-US" dirty="0"/>
              <a:t> in the </a:t>
            </a:r>
            <a:r>
              <a:rPr lang="en-US" u="sng" dirty="0"/>
              <a:t>colonies</a:t>
            </a:r>
            <a:r>
              <a:rPr lang="en-US" dirty="0"/>
              <a:t> led to </a:t>
            </a:r>
            <a:r>
              <a:rPr lang="en-US" u="sng" dirty="0"/>
              <a:t>white men</a:t>
            </a:r>
            <a:r>
              <a:rPr lang="en-US" dirty="0"/>
              <a:t> having a </a:t>
            </a:r>
            <a:r>
              <a:rPr lang="en-US" u="sng" dirty="0"/>
              <a:t>better chance</a:t>
            </a:r>
            <a:r>
              <a:rPr lang="en-US" dirty="0"/>
              <a:t> at </a:t>
            </a:r>
            <a:r>
              <a:rPr lang="en-US" u="sng" dirty="0"/>
              <a:t>earning</a:t>
            </a:r>
            <a:r>
              <a:rPr lang="en-US" dirty="0"/>
              <a:t> a </a:t>
            </a:r>
            <a:r>
              <a:rPr lang="en-US" u="sng" dirty="0"/>
              <a:t>good living than</a:t>
            </a:r>
            <a:r>
              <a:rPr lang="en-US" dirty="0"/>
              <a:t> they would have had in </a:t>
            </a:r>
            <a:r>
              <a:rPr lang="en-US" u="sng" dirty="0"/>
              <a:t>Europe</a:t>
            </a:r>
            <a:r>
              <a:rPr lang="en-US" dirty="0"/>
              <a:t>.</a:t>
            </a:r>
            <a:endParaRPr lang="en-US" sz="1800" u="dotted" dirty="0" smtClean="0"/>
          </a:p>
          <a:p>
            <a:pPr>
              <a:defRPr/>
            </a:pPr>
            <a:endParaRPr lang="en-US" sz="1800" u="dotted" dirty="0" smtClean="0"/>
          </a:p>
          <a:p>
            <a:pPr>
              <a:defRPr/>
            </a:pPr>
            <a:endParaRPr lang="en-US" sz="1800" u="dotted" dirty="0"/>
          </a:p>
          <a:p>
            <a:pPr>
              <a:defRPr/>
            </a:pPr>
            <a:r>
              <a:rPr lang="en-US" sz="1800" u="dotted" dirty="0"/>
              <a:t>end/Seven Year’s War/most colonists = happy/part/British Empire</a:t>
            </a:r>
            <a:endParaRPr lang="en-US" sz="1800" dirty="0"/>
          </a:p>
          <a:p>
            <a:pPr>
              <a:defRPr/>
            </a:pPr>
            <a:r>
              <a:rPr lang="en-US" sz="1800" dirty="0"/>
              <a:t> </a:t>
            </a:r>
          </a:p>
          <a:p>
            <a:pPr>
              <a:defRPr/>
            </a:pPr>
            <a:r>
              <a:rPr lang="en-US" sz="1800" u="dotted" dirty="0"/>
              <a:t>being part/British Empire → commercial prosperity + military security</a:t>
            </a:r>
            <a:endParaRPr lang="en-US" sz="1800" dirty="0"/>
          </a:p>
          <a:p>
            <a:pPr>
              <a:defRPr/>
            </a:pPr>
            <a:r>
              <a:rPr lang="en-US" sz="1800" dirty="0"/>
              <a:t> </a:t>
            </a:r>
          </a:p>
          <a:p>
            <a:pPr>
              <a:defRPr/>
            </a:pPr>
            <a:r>
              <a:rPr lang="en-US" sz="1800" u="dotted" dirty="0"/>
              <a:t>white colonists/many/same political rights/English people</a:t>
            </a:r>
            <a:endParaRPr lang="en-US" sz="1800" dirty="0"/>
          </a:p>
          <a:p>
            <a:pPr>
              <a:defRPr/>
            </a:pPr>
            <a:r>
              <a:rPr lang="en-US" sz="1800" dirty="0"/>
              <a:t> </a:t>
            </a:r>
          </a:p>
          <a:p>
            <a:pPr>
              <a:defRPr/>
            </a:pPr>
            <a:r>
              <a:rPr lang="en-US" sz="1800" u="dotted" dirty="0"/>
              <a:t>examples/political rights/white colonists = free speech + press</a:t>
            </a:r>
            <a:endParaRPr lang="en-US" sz="1800" dirty="0"/>
          </a:p>
          <a:p>
            <a:pPr>
              <a:defRPr/>
            </a:pPr>
            <a:r>
              <a:rPr lang="en-US" sz="1800" dirty="0"/>
              <a:t> </a:t>
            </a:r>
          </a:p>
          <a:p>
            <a:pPr>
              <a:defRPr/>
            </a:pPr>
            <a:r>
              <a:rPr lang="en-US" sz="1800" u="dotted" dirty="0"/>
              <a:t>colonies = self-governed</a:t>
            </a:r>
            <a:endParaRPr lang="en-US" sz="1800" dirty="0"/>
          </a:p>
          <a:p>
            <a:pPr>
              <a:defRPr/>
            </a:pPr>
            <a:r>
              <a:rPr lang="en-US" sz="1800" dirty="0"/>
              <a:t> </a:t>
            </a:r>
          </a:p>
          <a:p>
            <a:pPr>
              <a:defRPr/>
            </a:pPr>
            <a:r>
              <a:rPr lang="en-US" sz="1800" u="dotted" dirty="0"/>
              <a:t>living/colonies → white men/better chance/earning/good living/than/in Europe</a:t>
            </a:r>
            <a:endParaRPr lang="en-US" sz="1800" dirty="0"/>
          </a:p>
          <a:p>
            <a:pPr>
              <a:defRPr/>
            </a:pP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Annotate Article</a:t>
            </a:r>
            <a:endParaRPr lang="en-US" sz="3600" dirty="0"/>
          </a:p>
        </p:txBody>
      </p:sp>
      <p:sp>
        <p:nvSpPr>
          <p:cNvPr id="3" name="Text Placeholder 2"/>
          <p:cNvSpPr>
            <a:spLocks noGrp="1"/>
          </p:cNvSpPr>
          <p:nvPr>
            <p:ph type="body" idx="1"/>
          </p:nvPr>
        </p:nvSpPr>
        <p:spPr/>
        <p:txBody>
          <a:bodyPr/>
          <a:lstStyle/>
          <a:p>
            <a:r>
              <a:rPr lang="en-US" sz="3200" dirty="0" smtClean="0"/>
              <a:t>A = what made colonists angry</a:t>
            </a:r>
          </a:p>
          <a:p>
            <a:endParaRPr lang="en-US" sz="3200" dirty="0" smtClean="0"/>
          </a:p>
          <a:p>
            <a:r>
              <a:rPr lang="en-US" sz="3200" dirty="0" smtClean="0"/>
              <a:t>R= examples of colonists resisting British laws</a:t>
            </a:r>
          </a:p>
          <a:p>
            <a:endParaRPr lang="en-US" sz="3200" dirty="0" smtClean="0"/>
          </a:p>
          <a:p>
            <a:r>
              <a:rPr lang="en-US" sz="3200" dirty="0" smtClean="0"/>
              <a:t>PE = Peace Efforts/Attempts </a:t>
            </a:r>
            <a:r>
              <a:rPr lang="en-US" sz="3200" smtClean="0"/>
              <a:t>at Compromise</a:t>
            </a:r>
          </a:p>
          <a:p>
            <a:endParaRPr lang="en-US" sz="3200" dirty="0" smtClean="0"/>
          </a:p>
          <a:p>
            <a:r>
              <a:rPr lang="en-US" sz="3200" dirty="0" smtClean="0"/>
              <a:t>V = Examples of conflict escalating to violence.</a:t>
            </a:r>
            <a:endParaRPr lang="en-US" sz="3200" dirty="0"/>
          </a:p>
        </p:txBody>
      </p:sp>
    </p:spTree>
    <p:extLst>
      <p:ext uri="{BB962C8B-B14F-4D97-AF65-F5344CB8AC3E}">
        <p14:creationId xmlns:p14="http://schemas.microsoft.com/office/powerpoint/2010/main" val="58735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txBox="1">
            <a:spLocks noGrp="1"/>
          </p:cNvSpPr>
          <p:nvPr>
            <p:ph type="title"/>
          </p:nvPr>
        </p:nvSpPr>
        <p:spPr>
          <a:xfrm>
            <a:off x="457200" y="274638"/>
            <a:ext cx="8229600" cy="944562"/>
          </a:xfrm>
          <a:solidFill>
            <a:srgbClr val="CCFFCC"/>
          </a:solidFill>
        </p:spPr>
        <p:txBody>
          <a:bodyPr anchor="ctr"/>
          <a:lstStyle/>
          <a:p>
            <a:pPr algn="ctr">
              <a:spcBef>
                <a:spcPct val="0"/>
              </a:spcBef>
            </a:pPr>
            <a:r>
              <a:rPr lang="en-US" altLang="en-US" sz="4400" smtClean="0">
                <a:latin typeface="Arial Black" panose="020B0A04020102020204" pitchFamily="34" charset="0"/>
                <a:cs typeface="Arial" panose="020B0604020202020204" pitchFamily="34" charset="0"/>
              </a:rPr>
              <a:t>Exit Ticket / Homework</a:t>
            </a:r>
          </a:p>
        </p:txBody>
      </p:sp>
      <p:sp>
        <p:nvSpPr>
          <p:cNvPr id="8195" name="Text Placeholder 2"/>
          <p:cNvSpPr txBox="1">
            <a:spLocks noGrp="1"/>
          </p:cNvSpPr>
          <p:nvPr>
            <p:ph type="body" idx="1"/>
          </p:nvPr>
        </p:nvSpPr>
        <p:spPr>
          <a:xfrm>
            <a:off x="457200" y="1447800"/>
            <a:ext cx="8305800" cy="4038600"/>
          </a:xfrm>
        </p:spPr>
        <p:txBody>
          <a:bodyPr/>
          <a:lstStyle/>
          <a:p>
            <a:pPr>
              <a:spcBef>
                <a:spcPct val="0"/>
              </a:spcBef>
            </a:pPr>
            <a:r>
              <a:rPr lang="en-US" altLang="en-US" sz="2400" smtClean="0">
                <a:latin typeface="Arial" panose="020B0604020202020204" pitchFamily="34" charset="0"/>
                <a:cs typeface="Arial" panose="020B0604020202020204" pitchFamily="34" charset="0"/>
              </a:rPr>
              <a:t> </a:t>
            </a:r>
          </a:p>
          <a:p>
            <a:pPr>
              <a:spcBef>
                <a:spcPct val="0"/>
              </a:spcBef>
            </a:pPr>
            <a:r>
              <a:rPr lang="en-US" altLang="en-US" sz="2400" smtClean="0">
                <a:latin typeface="Arial" panose="020B0604020202020204" pitchFamily="34" charset="0"/>
                <a:cs typeface="Arial" panose="020B0604020202020204" pitchFamily="34" charset="0"/>
              </a:rPr>
              <a:t>Although British tax laws of the 1760s may seem inconsequential to us, to American colonists__________ </a:t>
            </a:r>
          </a:p>
          <a:p>
            <a:pPr>
              <a:spcBef>
                <a:spcPct val="0"/>
              </a:spcBef>
            </a:pPr>
            <a:r>
              <a:rPr lang="en-US" altLang="en-US" sz="2400" smtClean="0">
                <a:latin typeface="Arial" panose="020B0604020202020204" pitchFamily="34" charset="0"/>
                <a:cs typeface="Arial" panose="020B0604020202020204" pitchFamily="34" charset="0"/>
              </a:rPr>
              <a:t> </a:t>
            </a:r>
          </a:p>
          <a:p>
            <a:pPr>
              <a:spcBef>
                <a:spcPct val="0"/>
              </a:spcBef>
            </a:pPr>
            <a:r>
              <a:rPr lang="en-US" altLang="en-US" sz="2400" smtClean="0">
                <a:latin typeface="Arial" panose="020B0604020202020204" pitchFamily="34" charset="0"/>
                <a:cs typeface="Arial" panose="020B0604020202020204" pitchFamily="34" charset="0"/>
              </a:rPr>
              <a:t> ______________________________________________</a:t>
            </a:r>
          </a:p>
          <a:p>
            <a:pPr>
              <a:spcBef>
                <a:spcPct val="0"/>
              </a:spcBef>
            </a:pPr>
            <a:endParaRPr lang="en-US" altLang="en-US" sz="2400" smtClean="0">
              <a:latin typeface="Arial" panose="020B0604020202020204" pitchFamily="34" charset="0"/>
              <a:cs typeface="Arial" panose="020B0604020202020204" pitchFamily="34" charset="0"/>
            </a:endParaRPr>
          </a:p>
          <a:p>
            <a:pPr>
              <a:spcBef>
                <a:spcPct val="0"/>
              </a:spcBef>
            </a:pPr>
            <a:r>
              <a:rPr lang="en-US" altLang="en-US" sz="2400" smtClean="0">
                <a:latin typeface="Arial" panose="020B0604020202020204" pitchFamily="34" charset="0"/>
                <a:cs typeface="Arial" panose="020B0604020202020204" pitchFamily="34" charset="0"/>
              </a:rPr>
              <a:t>_______________________________________________.</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1565</TotalTime>
  <Words>369</Words>
  <Application>Microsoft Office PowerPoint</Application>
  <PresentationFormat>On-screen Show (4:3)</PresentationFormat>
  <Paragraphs>55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simple-light</vt:lpstr>
      <vt:lpstr>PowerPoint Presentation</vt:lpstr>
      <vt:lpstr>Salutary Neglect</vt:lpstr>
      <vt:lpstr>PowerPoint Presentation</vt:lpstr>
      <vt:lpstr>The American Revolution was not inevitable! </vt:lpstr>
      <vt:lpstr>Annotate Article</vt:lpstr>
      <vt:lpstr>Exit Ticket / 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Mungioli</dc:creator>
  <cp:lastModifiedBy>Beth Finneran</cp:lastModifiedBy>
  <cp:revision>21</cp:revision>
  <dcterms:created xsi:type="dcterms:W3CDTF">2016-08-01T18:43:44Z</dcterms:created>
  <dcterms:modified xsi:type="dcterms:W3CDTF">2017-10-04T16:04:07Z</dcterms:modified>
</cp:coreProperties>
</file>