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7" r:id="rId2"/>
    <p:sldId id="275" r:id="rId3"/>
    <p:sldId id="276" r:id="rId4"/>
    <p:sldId id="277" r:id="rId5"/>
    <p:sldId id="271" r:id="rId6"/>
    <p:sldId id="267" r:id="rId7"/>
    <p:sldId id="270" r:id="rId8"/>
    <p:sldId id="268" r:id="rId9"/>
    <p:sldId id="269" r:id="rId10"/>
    <p:sldId id="273" r:id="rId11"/>
    <p:sldId id="258" r:id="rId12"/>
    <p:sldId id="272" r:id="rId13"/>
    <p:sldId id="278" r:id="rId14"/>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723"/>
    <p:restoredTop sz="94627" autoAdjust="0"/>
  </p:normalViewPr>
  <p:slideViewPr>
    <p:cSldViewPr>
      <p:cViewPr>
        <p:scale>
          <a:sx n="94" d="100"/>
          <a:sy n="94" d="100"/>
        </p:scale>
        <p:origin x="-87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extLst>
      <p:ext uri="{BB962C8B-B14F-4D97-AF65-F5344CB8AC3E}">
        <p14:creationId xmlns:p14="http://schemas.microsoft.com/office/powerpoint/2010/main" val="4006249437"/>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panose="020B0600070205080204" pitchFamily="34" charset="-128"/>
      </a:defRPr>
    </a:lvl1pPr>
    <a:lvl2pPr marL="37931725" indent="-37474525"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Shape 40"/>
          <p:cNvSpPr>
            <a:spLocks noGrp="1" noRot="1" noChangeAspect="1" noTextEdit="1"/>
          </p:cNvSpPr>
          <p:nvPr>
            <p:ph type="sldImg" idx="2"/>
          </p:nvPr>
        </p:nvSpPr>
        <p:spPr>
          <a:ln/>
        </p:spPr>
      </p:sp>
      <p:sp>
        <p:nvSpPr>
          <p:cNvPr id="4099" name="Shape 4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Shape 46"/>
          <p:cNvSpPr>
            <a:spLocks noGrp="1" noRot="1" noChangeAspect="1" noTextEdit="1"/>
          </p:cNvSpPr>
          <p:nvPr>
            <p:ph type="sldImg" idx="2"/>
          </p:nvPr>
        </p:nvSpPr>
        <p:spPr>
          <a:ln/>
        </p:spPr>
      </p:sp>
      <p:sp>
        <p:nvSpPr>
          <p:cNvPr id="15363" name="Shape 4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7"/>
          <p:cNvSpPr txBox="1">
            <a:spLocks noGrp="1"/>
          </p:cNvSpPr>
          <p:nvPr>
            <p:ph type="sldNum" idx="13"/>
          </p:nvPr>
        </p:nvSpPr>
        <p:spPr>
          <a:ln/>
        </p:spPr>
        <p:txBody>
          <a:bodyPr/>
          <a:lstStyle>
            <a:lvl1pPr>
              <a:defRPr/>
            </a:lvl1pPr>
          </a:lstStyle>
          <a:p>
            <a:pPr>
              <a:defRPr/>
            </a:pPr>
            <a:fld id="{8908AD46-2F87-4566-8CB4-A1D236FA15F7}" type="slidenum">
              <a:rPr lang="en-US" altLang="en-US"/>
              <a:pPr>
                <a:defRPr/>
              </a:pPr>
              <a:t>‹#›</a:t>
            </a:fld>
            <a:endParaRPr lang="en-US" altLang="en-US"/>
          </a:p>
        </p:txBody>
      </p:sp>
    </p:spTree>
    <p:extLst>
      <p:ext uri="{BB962C8B-B14F-4D97-AF65-F5344CB8AC3E}">
        <p14:creationId xmlns:p14="http://schemas.microsoft.com/office/powerpoint/2010/main" val="417511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1"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4"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 name="Shape 7"/>
          <p:cNvSpPr txBox="1">
            <a:spLocks noGrp="1"/>
          </p:cNvSpPr>
          <p:nvPr>
            <p:ph type="sldNum" idx="13"/>
          </p:nvPr>
        </p:nvSpPr>
        <p:spPr>
          <a:ln/>
        </p:spPr>
        <p:txBody>
          <a:bodyPr/>
          <a:lstStyle>
            <a:lvl1pPr>
              <a:defRPr/>
            </a:lvl1pPr>
          </a:lstStyle>
          <a:p>
            <a:pPr>
              <a:defRPr/>
            </a:pPr>
            <a:fld id="{34EE5FDE-D010-4CA2-977E-58495CD6CFF8}" type="slidenum">
              <a:rPr lang="en-US" altLang="en-US"/>
              <a:pPr>
                <a:defRPr/>
              </a:pPr>
              <a:t>‹#›</a:t>
            </a:fld>
            <a:endParaRPr lang="en-US" altLang="en-US"/>
          </a:p>
        </p:txBody>
      </p:sp>
    </p:spTree>
    <p:extLst>
      <p:ext uri="{BB962C8B-B14F-4D97-AF65-F5344CB8AC3E}">
        <p14:creationId xmlns:p14="http://schemas.microsoft.com/office/powerpoint/2010/main" val="425149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7"/>
          <p:cNvSpPr txBox="1">
            <a:spLocks noGrp="1"/>
          </p:cNvSpPr>
          <p:nvPr>
            <p:ph type="sldNum" idx="13"/>
          </p:nvPr>
        </p:nvSpPr>
        <p:spPr>
          <a:ln/>
        </p:spPr>
        <p:txBody>
          <a:bodyPr/>
          <a:lstStyle>
            <a:lvl1pPr>
              <a:defRPr/>
            </a:lvl1pPr>
          </a:lstStyle>
          <a:p>
            <a:pPr>
              <a:defRPr/>
            </a:pPr>
            <a:fld id="{1E07940C-4FFA-4AFA-87AA-1BEC66D80C3D}" type="slidenum">
              <a:rPr lang="en-US" altLang="en-US"/>
              <a:pPr>
                <a:defRPr/>
              </a:pPr>
              <a:t>‹#›</a:t>
            </a:fld>
            <a:endParaRPr lang="en-US" altLang="en-US"/>
          </a:p>
        </p:txBody>
      </p:sp>
    </p:spTree>
    <p:extLst>
      <p:ext uri="{BB962C8B-B14F-4D97-AF65-F5344CB8AC3E}">
        <p14:creationId xmlns:p14="http://schemas.microsoft.com/office/powerpoint/2010/main" val="109980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9"/>
            <a:ext cx="8229600" cy="692693"/>
          </a:xfrm>
          <a:prstGeom prst="rect">
            <a:avLst/>
          </a:prstGeom>
        </p:spPr>
        <p:txBody>
          <a:bodyPr/>
          <a:lstStyle>
            <a:lvl1pPr algn="ctr">
              <a:spcBef>
                <a:spcPts val="360"/>
              </a:spcBef>
              <a:buSzPct val="100000"/>
              <a:buNone/>
              <a:defRPr sz="1800"/>
            </a:lvl1pPr>
          </a:lstStyle>
          <a:p>
            <a:endParaRPr/>
          </a:p>
        </p:txBody>
      </p:sp>
      <p:sp>
        <p:nvSpPr>
          <p:cNvPr id="3" name="Shape 7"/>
          <p:cNvSpPr txBox="1">
            <a:spLocks noGrp="1"/>
          </p:cNvSpPr>
          <p:nvPr>
            <p:ph type="sldNum" idx="13"/>
          </p:nvPr>
        </p:nvSpPr>
        <p:spPr>
          <a:ln/>
        </p:spPr>
        <p:txBody>
          <a:bodyPr/>
          <a:lstStyle>
            <a:lvl1pPr>
              <a:defRPr/>
            </a:lvl1pPr>
          </a:lstStyle>
          <a:p>
            <a:pPr>
              <a:defRPr/>
            </a:pPr>
            <a:fld id="{14E8A5CE-4916-4C32-9843-9E7D3FB6581C}" type="slidenum">
              <a:rPr lang="en-US" altLang="en-US"/>
              <a:pPr>
                <a:defRPr/>
              </a:pPr>
              <a:t>‹#›</a:t>
            </a:fld>
            <a:endParaRPr lang="en-US" altLang="en-US"/>
          </a:p>
        </p:txBody>
      </p:sp>
    </p:spTree>
    <p:extLst>
      <p:ext uri="{BB962C8B-B14F-4D97-AF65-F5344CB8AC3E}">
        <p14:creationId xmlns:p14="http://schemas.microsoft.com/office/powerpoint/2010/main" val="1891751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tile tx="0" ty="0" sx="100000" sy="100000" flip="none" algn="tl"/>
        </a:blip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1027" name="Shape 6"/>
          <p:cNvSpPr txBox="1">
            <a:spLocks noGrp="1"/>
          </p:cNvSpPr>
          <p:nvPr>
            <p:ph type="body" idx="1"/>
          </p:nvPr>
        </p:nvSpPr>
        <p:spPr bwMode="auto">
          <a:xfrm>
            <a:off x="457200" y="1600200"/>
            <a:ext cx="82296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1028" name="Shape 7"/>
          <p:cNvSpPr txBox="1">
            <a:spLocks noGrp="1"/>
          </p:cNvSpPr>
          <p:nvPr>
            <p:ph type="sldNum" idx="12"/>
          </p:nvPr>
        </p:nvSpPr>
        <p:spPr bwMode="auto">
          <a:xfrm>
            <a:off x="8556625" y="6332538"/>
            <a:ext cx="549275" cy="525462"/>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lvl1pPr algn="r" eaLnBrk="1" hangingPunct="1">
              <a:defRPr sz="1300"/>
            </a:lvl1pPr>
          </a:lstStyle>
          <a:p>
            <a:pPr>
              <a:defRPr/>
            </a:pPr>
            <a:fld id="{6BA555D4-42EA-4E8C-9CFD-34DCD5DA4DB2}" type="slidenum">
              <a:rPr lang="en-US" altLang="en-US"/>
              <a:pPr>
                <a:defRPr/>
              </a:pPr>
              <a:t>‹#›</a:t>
            </a:fld>
            <a:endParaRPr lang="en-US" altLang="en-US"/>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6pPr>
      <a:lvl7pPr marL="9144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7pPr>
      <a:lvl8pPr marL="13716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8pPr>
      <a:lvl9pPr marL="1828800" algn="l" rtl="0" eaLnBrk="0" fontAlgn="base" hangingPunct="0">
        <a:spcBef>
          <a:spcPct val="0"/>
        </a:spcBef>
        <a:spcAft>
          <a:spcPct val="0"/>
        </a:spcAft>
        <a:defRPr sz="1400">
          <a:solidFill>
            <a:srgbClr val="000000"/>
          </a:solidFill>
          <a:latin typeface="Arial" pitchFamily="-109" charset="0"/>
          <a:ea typeface="Arial" pitchFamily="-109" charset="0"/>
          <a:cs typeface="Arial" pitchFamily="-109" charset="0"/>
          <a:sym typeface="Arial" pitchFamily="-109"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hyperlink" Target="http://www.indiana.edu/~liblilly/history/common-sense-larger.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txBox="1">
            <a:spLocks noChangeArrowheads="1"/>
          </p:cNvSpPr>
          <p:nvPr/>
        </p:nvSpPr>
        <p:spPr bwMode="auto">
          <a:xfrm>
            <a:off x="152400" y="152400"/>
            <a:ext cx="8610600" cy="2590800"/>
          </a:xfrm>
          <a:prstGeom prst="rect">
            <a:avLst/>
          </a:prstGeom>
          <a:solidFill>
            <a:srgbClr val="BEE0C0"/>
          </a:solidFill>
          <a:ln w="19050">
            <a:solidFill>
              <a:schemeClr val="tx1"/>
            </a:solidFill>
            <a:miter lim="800000"/>
            <a:headEnd/>
            <a:tailEnd/>
          </a:ln>
          <a:effectLst>
            <a:outerShdw blurRad="63500" dist="38099" dir="2700000" algn="ctr" rotWithShape="0">
              <a:srgbClr val="000000">
                <a:alpha val="74998"/>
              </a:srgbClr>
            </a:outerShdw>
          </a:effectLst>
        </p:spPr>
        <p:txBody>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37931725" indent="-37474525">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defRPr/>
            </a:pPr>
            <a:r>
              <a:rPr lang="en-US" altLang="en-US" sz="4000" b="1" u="sng" dirty="0" smtClean="0">
                <a:solidFill>
                  <a:schemeClr val="tx1"/>
                </a:solidFill>
              </a:rPr>
              <a:t>Focus Question</a:t>
            </a:r>
            <a:r>
              <a:rPr lang="en-US" altLang="en-US" sz="4000" b="1" dirty="0" smtClean="0">
                <a:solidFill>
                  <a:schemeClr val="tx1"/>
                </a:solidFill>
              </a:rPr>
              <a:t>:</a:t>
            </a:r>
            <a:br>
              <a:rPr lang="en-US" altLang="en-US" sz="4000" b="1" dirty="0" smtClean="0">
                <a:solidFill>
                  <a:schemeClr val="tx1"/>
                </a:solidFill>
              </a:rPr>
            </a:br>
            <a:r>
              <a:rPr lang="en-US" sz="3600" dirty="0"/>
              <a:t>What choices faced people living in the British colonies around 1776?</a:t>
            </a:r>
          </a:p>
          <a:p>
            <a:pPr eaLnBrk="1" hangingPunct="1">
              <a:defRPr/>
            </a:pPr>
            <a:endParaRPr lang="en-US" altLang="en-US" sz="4400" dirty="0" smtClean="0">
              <a:solidFill>
                <a:schemeClr val="tx1"/>
              </a:solidFill>
              <a:ea typeface="MS PGothic" panose="020B0600070205080204" pitchFamily="34" charset="-128"/>
            </a:endParaRPr>
          </a:p>
        </p:txBody>
      </p:sp>
      <p:sp>
        <p:nvSpPr>
          <p:cNvPr id="2051" name="Rectangle 3"/>
          <p:cNvSpPr txBox="1">
            <a:spLocks noChangeArrowheads="1"/>
          </p:cNvSpPr>
          <p:nvPr/>
        </p:nvSpPr>
        <p:spPr bwMode="auto">
          <a:xfrm>
            <a:off x="304800" y="2743200"/>
            <a:ext cx="8686800" cy="2743200"/>
          </a:xfrm>
          <a:prstGeom prst="rect">
            <a:avLst/>
          </a:prstGeom>
          <a:solidFill>
            <a:srgbClr val="AABCD6"/>
          </a:solidFill>
          <a:ln w="19050">
            <a:solidFill>
              <a:schemeClr val="tx1"/>
            </a:solidFill>
            <a:miter lim="800000"/>
            <a:headEnd/>
            <a:tailEnd/>
          </a:ln>
          <a:effectLst>
            <a:outerShdw blurRad="63500" dist="38099" dir="2700000" algn="ctr" rotWithShape="0">
              <a:srgbClr val="000000">
                <a:alpha val="74998"/>
              </a:srgbClr>
            </a:outerShdw>
          </a:effectLst>
        </p:spPr>
        <p:txBody>
          <a:bodyPr/>
          <a:lstStyle>
            <a:lvl1pPr eaLnBrk="0" hangingPunct="0">
              <a:defRPr sz="1400">
                <a:solidFill>
                  <a:srgbClr val="000000"/>
                </a:solidFill>
                <a:latin typeface="Arial" charset="0"/>
                <a:ea typeface="Arial" charset="0"/>
                <a:cs typeface="Arial" charset="0"/>
                <a:sym typeface="Arial" charset="0"/>
              </a:defRPr>
            </a:lvl1pPr>
            <a:lvl2pPr marL="37931725" indent="-37474525"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spcBef>
                <a:spcPct val="20000"/>
              </a:spcBef>
              <a:defRPr/>
            </a:pPr>
            <a:r>
              <a:rPr lang="en-US" altLang="en-US" sz="4000" b="1" u="sng" dirty="0" smtClean="0">
                <a:solidFill>
                  <a:schemeClr val="tx1"/>
                </a:solidFill>
                <a:ea typeface="MS PGothic" charset="-128"/>
              </a:rPr>
              <a:t>Do Now</a:t>
            </a:r>
            <a:r>
              <a:rPr lang="en-US" altLang="en-US" sz="4000" b="1" dirty="0" smtClean="0">
                <a:solidFill>
                  <a:schemeClr val="tx1"/>
                </a:solidFill>
                <a:ea typeface="MS PGothic" charset="-128"/>
              </a:rPr>
              <a:t>:</a:t>
            </a:r>
          </a:p>
          <a:p>
            <a:pPr eaLnBrk="1" hangingPunct="1">
              <a:spcBef>
                <a:spcPct val="20000"/>
              </a:spcBef>
              <a:defRPr/>
            </a:pPr>
            <a:r>
              <a:rPr lang="en-US" sz="3600" dirty="0" smtClean="0"/>
              <a:t>What </a:t>
            </a:r>
            <a:r>
              <a:rPr lang="en-US" sz="3600" dirty="0"/>
              <a:t>are some reasons why a colonist would remain loyal to the King of England?</a:t>
            </a:r>
          </a:p>
          <a:p>
            <a:pPr eaLnBrk="1" hangingPunct="1">
              <a:spcBef>
                <a:spcPct val="20000"/>
              </a:spcBef>
              <a:defRPr/>
            </a:pPr>
            <a:endParaRPr lang="en-US" altLang="en-US" sz="4000" dirty="0" smtClean="0">
              <a:solidFill>
                <a:schemeClr val="tx1"/>
              </a:solidFill>
              <a:ea typeface="MS PGothic" charset="-128"/>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685800" y="122238"/>
            <a:ext cx="7543800" cy="1477962"/>
          </a:xfrm>
          <a:prstGeom prst="rect">
            <a:avLst/>
          </a:prstGeom>
          <a:solidFill>
            <a:schemeClr val="accent4">
              <a:lumMod val="40000"/>
              <a:lumOff val="60000"/>
            </a:schemeClr>
          </a:solidFill>
          <a:ln>
            <a:noFill/>
          </a:ln>
          <a:effectLst/>
        </p:spPr>
        <p:txBody>
          <a:bodyPr anchor="ctr">
            <a:spAutoFit/>
          </a:bodyPr>
          <a:lstStyle/>
          <a:p>
            <a:pPr>
              <a:defRPr/>
            </a:pPr>
            <a:r>
              <a:rPr lang="en-US" altLang="en-US" sz="3000" b="1" dirty="0">
                <a:ea typeface="Times New Roman" panose="02020603050405020304" pitchFamily="18" charset="0"/>
              </a:rPr>
              <a:t>Close Reading </a:t>
            </a:r>
          </a:p>
          <a:p>
            <a:pPr>
              <a:defRPr/>
            </a:pPr>
            <a:r>
              <a:rPr lang="en-US" altLang="en-US" sz="3000" b="1" dirty="0">
                <a:ea typeface="Times New Roman" panose="02020603050405020304" pitchFamily="18" charset="0"/>
              </a:rPr>
              <a:t>(What claims is the author making? </a:t>
            </a:r>
          </a:p>
          <a:p>
            <a:pPr>
              <a:defRPr/>
            </a:pPr>
            <a:r>
              <a:rPr lang="en-US" altLang="en-US" sz="3000" b="1" dirty="0">
                <a:ea typeface="Times New Roman" panose="02020603050405020304" pitchFamily="18" charset="0"/>
              </a:rPr>
              <a:t>How does s/he make them?)</a:t>
            </a:r>
            <a:endParaRPr lang="en-US" altLang="en-US" sz="3000" dirty="0"/>
          </a:p>
        </p:txBody>
      </p:sp>
      <p:sp>
        <p:nvSpPr>
          <p:cNvPr id="9" name="TextBox 8"/>
          <p:cNvSpPr txBox="1">
            <a:spLocks noChangeArrowheads="1"/>
          </p:cNvSpPr>
          <p:nvPr/>
        </p:nvSpPr>
        <p:spPr bwMode="auto">
          <a:xfrm>
            <a:off x="685800" y="1752600"/>
            <a:ext cx="3962400" cy="4678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a:r>
              <a:rPr lang="en-US" altLang="en-US" sz="1800" b="1"/>
              <a:t>Document A</a:t>
            </a:r>
          </a:p>
          <a:p>
            <a:endParaRPr lang="en-US" altLang="en-US"/>
          </a:p>
          <a:p>
            <a:endParaRPr lang="en-US" altLang="en-US"/>
          </a:p>
          <a:p>
            <a:r>
              <a:rPr lang="en-US" altLang="en-US" sz="1800" b="1"/>
              <a:t>Claim 1</a:t>
            </a:r>
          </a:p>
          <a:p>
            <a:endParaRPr lang="en-US" altLang="en-US"/>
          </a:p>
          <a:p>
            <a:r>
              <a:rPr lang="en-US" altLang="en-US" sz="2000" b="1">
                <a:solidFill>
                  <a:srgbClr val="FF0000"/>
                </a:solidFill>
              </a:rPr>
              <a:t>Britain = Tyrant</a:t>
            </a:r>
          </a:p>
          <a:p>
            <a:endParaRPr lang="en-US" altLang="en-US"/>
          </a:p>
          <a:p>
            <a:r>
              <a:rPr lang="en-US" altLang="en-US" sz="1800" b="1"/>
              <a:t>Evidence:</a:t>
            </a:r>
          </a:p>
          <a:p>
            <a:r>
              <a:rPr lang="en-US" altLang="en-US" sz="1800" b="1">
                <a:solidFill>
                  <a:srgbClr val="FF0000"/>
                </a:solidFill>
              </a:rPr>
              <a:t>Brits killed Ams in battles 1775</a:t>
            </a:r>
          </a:p>
          <a:p>
            <a:r>
              <a:rPr lang="en-US" altLang="en-US" sz="1800" b="1">
                <a:solidFill>
                  <a:srgbClr val="FF0000"/>
                </a:solidFill>
              </a:rPr>
              <a:t>Parents        kill their kids</a:t>
            </a:r>
          </a:p>
          <a:p>
            <a:endParaRPr lang="en-US" altLang="en-US"/>
          </a:p>
          <a:p>
            <a:r>
              <a:rPr lang="en-US" altLang="en-US" sz="1800" b="1"/>
              <a:t>Claim 2:</a:t>
            </a:r>
          </a:p>
          <a:p>
            <a:r>
              <a:rPr lang="en-US" altLang="en-US" sz="1800" b="1">
                <a:solidFill>
                  <a:srgbClr val="FF0000"/>
                </a:solidFill>
              </a:rPr>
              <a:t>Democ. Govt = Natural Right</a:t>
            </a:r>
          </a:p>
          <a:p>
            <a:endParaRPr lang="en-US" altLang="en-US"/>
          </a:p>
          <a:p>
            <a:r>
              <a:rPr lang="en-US" altLang="en-US" sz="1800" b="1"/>
              <a:t>Evidence: </a:t>
            </a:r>
          </a:p>
          <a:p>
            <a:r>
              <a:rPr lang="en-US" altLang="en-US" sz="1800" b="1">
                <a:solidFill>
                  <a:srgbClr val="FF0000"/>
                </a:solidFill>
              </a:rPr>
              <a:t>In Am / Law = King</a:t>
            </a:r>
          </a:p>
          <a:p>
            <a:r>
              <a:rPr lang="en-US" altLang="en-US" sz="1800" b="1">
                <a:solidFill>
                  <a:srgbClr val="FF0000"/>
                </a:solidFill>
              </a:rPr>
              <a:t>Tyranny      “plan of heaven”</a:t>
            </a:r>
          </a:p>
          <a:p>
            <a:endParaRPr lang="en-US" altLang="en-US"/>
          </a:p>
        </p:txBody>
      </p:sp>
      <p:sp>
        <p:nvSpPr>
          <p:cNvPr id="10" name="Not Equal 9"/>
          <p:cNvSpPr/>
          <p:nvPr/>
        </p:nvSpPr>
        <p:spPr>
          <a:xfrm>
            <a:off x="1676400" y="4114800"/>
            <a:ext cx="304800" cy="228600"/>
          </a:xfrm>
          <a:prstGeom prst="mathNotEqual">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n w="0"/>
              <a:solidFill>
                <a:schemeClr val="tx1"/>
              </a:solidFill>
              <a:effectLst>
                <a:outerShdw blurRad="38100" dist="19050" dir="2700000" algn="tl" rotWithShape="0">
                  <a:schemeClr val="dk1">
                    <a:alpha val="40000"/>
                  </a:schemeClr>
                </a:outerShdw>
              </a:effectLst>
            </a:endParaRPr>
          </a:p>
        </p:txBody>
      </p:sp>
      <p:sp>
        <p:nvSpPr>
          <p:cNvPr id="13317" name="TextBox 10"/>
          <p:cNvSpPr txBox="1">
            <a:spLocks noChangeArrowheads="1"/>
          </p:cNvSpPr>
          <p:nvPr/>
        </p:nvSpPr>
        <p:spPr bwMode="auto">
          <a:xfrm>
            <a:off x="4876800" y="1774825"/>
            <a:ext cx="3962400" cy="470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a:r>
              <a:rPr lang="en-US" altLang="en-US" sz="1800" b="1"/>
              <a:t>Document B</a:t>
            </a:r>
          </a:p>
          <a:p>
            <a:endParaRPr lang="en-US" altLang="en-US"/>
          </a:p>
          <a:p>
            <a:endParaRPr lang="en-US" altLang="en-US"/>
          </a:p>
          <a:p>
            <a:r>
              <a:rPr lang="en-US" altLang="en-US" sz="1800" b="1"/>
              <a:t>Claim 1</a:t>
            </a:r>
          </a:p>
          <a:p>
            <a:endParaRPr lang="en-US" altLang="en-US"/>
          </a:p>
          <a:p>
            <a:endParaRPr lang="en-US" altLang="en-US"/>
          </a:p>
          <a:p>
            <a:r>
              <a:rPr lang="en-US" altLang="en-US" sz="1800" b="1"/>
              <a:t>Evidence:</a:t>
            </a:r>
          </a:p>
          <a:p>
            <a:endParaRPr lang="en-US" altLang="en-US"/>
          </a:p>
          <a:p>
            <a:endParaRPr lang="en-US" altLang="en-US"/>
          </a:p>
          <a:p>
            <a:endParaRPr lang="en-US" altLang="en-US"/>
          </a:p>
          <a:p>
            <a:endParaRPr lang="en-US" altLang="en-US"/>
          </a:p>
          <a:p>
            <a:r>
              <a:rPr lang="en-US" altLang="en-US" sz="1800" b="1"/>
              <a:t>Claim 2:</a:t>
            </a:r>
          </a:p>
          <a:p>
            <a:endParaRPr lang="en-US" altLang="en-US"/>
          </a:p>
          <a:p>
            <a:endParaRPr lang="en-US" altLang="en-US"/>
          </a:p>
          <a:p>
            <a:endParaRPr lang="en-US" altLang="en-US"/>
          </a:p>
          <a:p>
            <a:endParaRPr lang="en-US" altLang="en-US"/>
          </a:p>
          <a:p>
            <a:r>
              <a:rPr lang="en-US" altLang="en-US" sz="1800" b="1"/>
              <a:t>Evidence: </a:t>
            </a:r>
          </a:p>
          <a:p>
            <a:endParaRPr lang="en-US" altLang="en-US"/>
          </a:p>
          <a:p>
            <a:endParaRPr lang="en-US" altLang="en-US"/>
          </a:p>
          <a:p>
            <a:endParaRPr lang="en-US" altLang="en-US"/>
          </a:p>
        </p:txBody>
      </p:sp>
      <p:sp>
        <p:nvSpPr>
          <p:cNvPr id="6" name="Not Equal 5"/>
          <p:cNvSpPr/>
          <p:nvPr/>
        </p:nvSpPr>
        <p:spPr>
          <a:xfrm>
            <a:off x="1676400" y="5867400"/>
            <a:ext cx="304800" cy="228600"/>
          </a:xfrm>
          <a:prstGeom prst="mathNotEqual">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n w="0"/>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1925"/>
            <a:ext cx="63150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4"/>
          <p:cNvPicPr>
            <a:picLocks noChangeAspect="1"/>
          </p:cNvPicPr>
          <p:nvPr/>
        </p:nvPicPr>
        <p:blipFill>
          <a:blip r:embed="rId4">
            <a:extLst>
              <a:ext uri="{28A0092B-C50C-407E-A947-70E740481C1C}">
                <a14:useLocalDpi xmlns:a14="http://schemas.microsoft.com/office/drawing/2010/main" val="0"/>
              </a:ext>
            </a:extLst>
          </a:blip>
          <a:srcRect r="4445"/>
          <a:stretch>
            <a:fillRect/>
          </a:stretch>
        </p:blipFill>
        <p:spPr bwMode="auto">
          <a:xfrm>
            <a:off x="34925" y="4929188"/>
            <a:ext cx="65532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p:cNvPicPr>
            <a:picLocks noChangeAspect="1"/>
          </p:cNvPicPr>
          <p:nvPr/>
        </p:nvPicPr>
        <p:blipFill>
          <a:blip r:embed="rId5">
            <a:extLst>
              <a:ext uri="{28A0092B-C50C-407E-A947-70E740481C1C}">
                <a14:useLocalDpi xmlns:a14="http://schemas.microsoft.com/office/drawing/2010/main" val="0"/>
              </a:ext>
            </a:extLst>
          </a:blip>
          <a:srcRect l="2686" r="50000" b="23077"/>
          <a:stretch>
            <a:fillRect/>
          </a:stretch>
        </p:blipFill>
        <p:spPr bwMode="auto">
          <a:xfrm>
            <a:off x="6781800" y="4572000"/>
            <a:ext cx="2057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638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06525"/>
            <a:ext cx="29718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5"/>
          <p:cNvSpPr txBox="1">
            <a:spLocks noChangeArrowheads="1"/>
          </p:cNvSpPr>
          <p:nvPr/>
        </p:nvSpPr>
        <p:spPr bwMode="auto">
          <a:xfrm>
            <a:off x="152400" y="6076950"/>
            <a:ext cx="4572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a:t>Original cover of </a:t>
            </a:r>
            <a:r>
              <a:rPr lang="en-US" altLang="en-US" i="1"/>
              <a:t>Common Sense </a:t>
            </a:r>
            <a:r>
              <a:rPr lang="en-US" altLang="en-US"/>
              <a:t>Pamphlet by Thomas Paine     Public domain </a:t>
            </a:r>
            <a:r>
              <a:rPr lang="en-US" altLang="en-US" sz="1000">
                <a:hlinkClick r:id="rId4"/>
              </a:rPr>
              <a:t>http://www.indiana.edu/~liblilly/history/common-sense-larger.html</a:t>
            </a:r>
            <a:endParaRPr lang="en-US" altLang="en-US" sz="100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3000" y="1600200"/>
            <a:ext cx="3360420" cy="4208745"/>
          </a:xfrm>
          <a:prstGeom prst="rect">
            <a:avLst/>
          </a:prstGeom>
          <a:ln w="88900" cap="sq" cmpd="thickThin">
            <a:solidFill>
              <a:srgbClr val="000000"/>
            </a:solidFill>
            <a:prstDash val="solid"/>
            <a:miter lim="800000"/>
          </a:ln>
          <a:effectLst>
            <a:innerShdw blurRad="76200">
              <a:srgbClr val="000000"/>
            </a:innerShdw>
          </a:effectLst>
        </p:spPr>
      </p:pic>
      <p:sp>
        <p:nvSpPr>
          <p:cNvPr id="16389" name="TextBox 7"/>
          <p:cNvSpPr txBox="1">
            <a:spLocks noChangeArrowheads="1"/>
          </p:cNvSpPr>
          <p:nvPr/>
        </p:nvSpPr>
        <p:spPr bwMode="auto">
          <a:xfrm>
            <a:off x="4759325" y="5943600"/>
            <a:ext cx="4572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u="sng">
                <a:solidFill>
                  <a:schemeClr val="tx1"/>
                </a:solidFill>
              </a:rPr>
              <a:t>Pamphlet by Charles Inglis responding to Common Sense. No known copyright restrictions  </a:t>
            </a:r>
            <a:r>
              <a:rPr lang="en-US" altLang="en-US" sz="1000"/>
              <a:t>https://www.flickr.com/photos/nlscotland/7942601040/in/photostream/</a:t>
            </a:r>
          </a:p>
        </p:txBody>
      </p:sp>
      <p:sp>
        <p:nvSpPr>
          <p:cNvPr id="16390" name="Rectangle 8"/>
          <p:cNvSpPr>
            <a:spLocks noChangeArrowheads="1"/>
          </p:cNvSpPr>
          <p:nvPr/>
        </p:nvSpPr>
        <p:spPr bwMode="auto">
          <a:xfrm>
            <a:off x="381000" y="88900"/>
            <a:ext cx="853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3000"/>
              <a:t>Pamphlets were an inexpensive way to get the word out –the mass media of the colonial era.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solidFill>
            <a:schemeClr val="accent4">
              <a:lumMod val="60000"/>
              <a:lumOff val="40000"/>
            </a:schemeClr>
          </a:solidFill>
        </p:spPr>
        <p:txBody>
          <a:bodyPr/>
          <a:lstStyle/>
          <a:p>
            <a:pPr>
              <a:defRPr/>
            </a:pPr>
            <a:r>
              <a:rPr lang="en-US" sz="2800" dirty="0" smtClean="0">
                <a:latin typeface="Arial Black" panose="020B0A04020102020204" pitchFamily="34" charset="0"/>
              </a:rPr>
              <a:t>Exit Ticket /HW  </a:t>
            </a:r>
            <a:r>
              <a:rPr lang="en-US" sz="2000" dirty="0" smtClean="0">
                <a:latin typeface="Arial Black" panose="020B0A04020102020204" pitchFamily="34" charset="0"/>
              </a:rPr>
              <a:t/>
            </a:r>
            <a:br>
              <a:rPr lang="en-US" sz="2000" dirty="0" smtClean="0">
                <a:latin typeface="Arial Black" panose="020B0A04020102020204" pitchFamily="34" charset="0"/>
              </a:rPr>
            </a:br>
            <a:r>
              <a:rPr lang="en-US" sz="2000" dirty="0" smtClean="0">
                <a:latin typeface="Arial Black" panose="020B0A04020102020204" pitchFamily="34" charset="0"/>
              </a:rPr>
              <a:t/>
            </a:r>
            <a:br>
              <a:rPr lang="en-US" sz="2000" dirty="0" smtClean="0">
                <a:latin typeface="Arial Black" panose="020B0A04020102020204" pitchFamily="34" charset="0"/>
              </a:rPr>
            </a:br>
            <a:r>
              <a:rPr lang="en-US" sz="2000" dirty="0" smtClean="0">
                <a:latin typeface="Arial Black" panose="020B0A04020102020204" pitchFamily="34" charset="0"/>
              </a:rPr>
              <a:t>Complete the following two sentences</a:t>
            </a:r>
            <a:endParaRPr lang="en-US" sz="2000" dirty="0">
              <a:latin typeface="Arial Black" panose="020B0A04020102020204" pitchFamily="34" charset="0"/>
            </a:endParaRPr>
          </a:p>
        </p:txBody>
      </p:sp>
      <p:sp>
        <p:nvSpPr>
          <p:cNvPr id="17411" name="Text Placeholder 2"/>
          <p:cNvSpPr txBox="1">
            <a:spLocks noGrp="1"/>
          </p:cNvSpPr>
          <p:nvPr>
            <p:ph type="body" idx="1"/>
          </p:nvPr>
        </p:nvSpPr>
        <p:spPr>
          <a:xfrm>
            <a:off x="0" y="1600200"/>
            <a:ext cx="8991600" cy="4967288"/>
          </a:xfrm>
        </p:spPr>
        <p:txBody>
          <a:bodyPr/>
          <a:lstStyle/>
          <a:p>
            <a:pPr marL="914400" lvl="1" indent="-457200">
              <a:lnSpc>
                <a:spcPct val="200000"/>
              </a:lnSpc>
              <a:spcBef>
                <a:spcPct val="0"/>
              </a:spcBef>
              <a:buFontTx/>
              <a:buAutoNum type="arabicPeriod"/>
            </a:pPr>
            <a:r>
              <a:rPr lang="en-US" altLang="en-US" sz="2200" smtClean="0">
                <a:latin typeface="Arial" panose="020B0604020202020204" pitchFamily="34" charset="0"/>
                <a:cs typeface="Arial" panose="020B0604020202020204" pitchFamily="34" charset="0"/>
              </a:rPr>
              <a:t>In 1776, some colonists remained loyal to the British because…………………………………………………</a:t>
            </a:r>
          </a:p>
          <a:p>
            <a:pPr marL="914400" lvl="1" indent="-457200">
              <a:spcBef>
                <a:spcPct val="0"/>
              </a:spcBef>
            </a:pPr>
            <a:endParaRPr lang="en-US" altLang="en-US" sz="2200" smtClean="0">
              <a:latin typeface="Arial" panose="020B0604020202020204" pitchFamily="34" charset="0"/>
              <a:cs typeface="Arial" panose="020B0604020202020204" pitchFamily="34" charset="0"/>
            </a:endParaRPr>
          </a:p>
          <a:p>
            <a:pPr marL="914400" lvl="1" indent="-457200">
              <a:spcBef>
                <a:spcPct val="0"/>
              </a:spcBef>
            </a:pPr>
            <a:endParaRPr lang="en-US" altLang="en-US" sz="2200" smtClean="0">
              <a:latin typeface="Arial" panose="020B0604020202020204" pitchFamily="34" charset="0"/>
              <a:cs typeface="Arial" panose="020B0604020202020204" pitchFamily="34" charset="0"/>
            </a:endParaRPr>
          </a:p>
          <a:p>
            <a:pPr marL="914400" lvl="1" indent="-457200">
              <a:spcBef>
                <a:spcPct val="0"/>
              </a:spcBef>
            </a:pPr>
            <a:r>
              <a:rPr lang="en-US" altLang="en-US" sz="2200" smtClean="0">
                <a:latin typeface="Arial" panose="020B0604020202020204" pitchFamily="34" charset="0"/>
                <a:cs typeface="Arial" panose="020B0604020202020204" pitchFamily="34" charset="0"/>
              </a:rPr>
              <a:t>………………………………………………………………………</a:t>
            </a:r>
          </a:p>
          <a:p>
            <a:pPr marL="914400" lvl="1" indent="-457200">
              <a:spcBef>
                <a:spcPct val="0"/>
              </a:spcBef>
            </a:pPr>
            <a:endParaRPr lang="en-US" altLang="en-US" sz="2200" smtClean="0">
              <a:latin typeface="Arial" panose="020B0604020202020204" pitchFamily="34" charset="0"/>
              <a:cs typeface="Arial" panose="020B0604020202020204" pitchFamily="34" charset="0"/>
            </a:endParaRPr>
          </a:p>
          <a:p>
            <a:pPr marL="914400" lvl="1" indent="-457200">
              <a:spcBef>
                <a:spcPct val="0"/>
              </a:spcBef>
            </a:pPr>
            <a:endParaRPr lang="en-US" altLang="en-US" sz="2200" smtClean="0">
              <a:latin typeface="Arial" panose="020B0604020202020204" pitchFamily="34" charset="0"/>
              <a:cs typeface="Arial" panose="020B0604020202020204" pitchFamily="34" charset="0"/>
            </a:endParaRPr>
          </a:p>
          <a:p>
            <a:pPr marL="914400" lvl="1" indent="-457200">
              <a:lnSpc>
                <a:spcPct val="200000"/>
              </a:lnSpc>
              <a:spcBef>
                <a:spcPct val="0"/>
              </a:spcBef>
              <a:buFontTx/>
              <a:buAutoNum type="arabicPeriod" startAt="2"/>
            </a:pPr>
            <a:r>
              <a:rPr lang="en-US" altLang="en-US" sz="2200" smtClean="0">
                <a:latin typeface="Arial" panose="020B0604020202020204" pitchFamily="34" charset="0"/>
                <a:cs typeface="Arial" panose="020B0604020202020204" pitchFamily="34" charset="0"/>
              </a:rPr>
              <a:t>In 1776, some colonists remained loyal to the British, but…………………..………………………………………………………………………………………</a:t>
            </a:r>
          </a:p>
          <a:p>
            <a:pPr>
              <a:spcBef>
                <a:spcPct val="0"/>
              </a:spcBef>
            </a:pPr>
            <a:endParaRPr lang="en-US" altLang="en-US" sz="2200" smtClean="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1"/>
          <p:cNvSpPr txBox="1">
            <a:spLocks noGrp="1"/>
          </p:cNvSpPr>
          <p:nvPr>
            <p:ph type="body" idx="1"/>
          </p:nvPr>
        </p:nvSpPr>
        <p:spPr>
          <a:xfrm>
            <a:off x="228600" y="1143000"/>
            <a:ext cx="8229600" cy="692150"/>
          </a:xfrm>
        </p:spPr>
        <p:txBody>
          <a:bodyPr lIns="0" tIns="0" rIns="0" bIns="0"/>
          <a:lstStyle/>
          <a:p>
            <a:pPr algn="l">
              <a:lnSpc>
                <a:spcPct val="150000"/>
              </a:lnSpc>
              <a:spcBef>
                <a:spcPts val="363"/>
              </a:spcBef>
              <a:buSzTx/>
            </a:pPr>
            <a:r>
              <a:rPr lang="en-US" altLang="en-US" sz="2400" smtClean="0">
                <a:latin typeface="Arial" panose="020B0604020202020204" pitchFamily="34" charset="0"/>
                <a:cs typeface="Arial" panose="020B0604020202020204" pitchFamily="34" charset="0"/>
              </a:rPr>
              <a:t>         By 1776, colonists were extremely divided over what to do about the crisis in their relationship with Britain. About 40% were Patriots, colonists that supported independence. 20% were Loyalists, colonists who wanted to remain part of Britain. 40% of colonists were unsure of their position. The percentages of each camp varied from colony to colony. The New York colony was home to the highest percentage of Loyalists.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txBox="1">
            <a:spLocks noGrp="1"/>
          </p:cNvSpPr>
          <p:nvPr>
            <p:ph type="body" idx="1"/>
          </p:nvPr>
        </p:nvSpPr>
        <p:spPr>
          <a:xfrm>
            <a:off x="228600" y="1143000"/>
            <a:ext cx="8229600" cy="692150"/>
          </a:xfrm>
        </p:spPr>
        <p:txBody>
          <a:bodyPr lIns="0" tIns="0" rIns="0" bIns="0"/>
          <a:lstStyle/>
          <a:p>
            <a:pPr algn="l">
              <a:lnSpc>
                <a:spcPct val="200000"/>
              </a:lnSpc>
              <a:spcBef>
                <a:spcPts val="363"/>
              </a:spcBef>
              <a:buSzTx/>
            </a:pPr>
            <a:r>
              <a:rPr lang="en-US" altLang="en-US" sz="2400" smtClean="0">
                <a:latin typeface="Arial" panose="020B0604020202020204" pitchFamily="34" charset="0"/>
                <a:cs typeface="Arial" panose="020B0604020202020204" pitchFamily="34" charset="0"/>
              </a:rPr>
              <a:t>    		The debate raged. Pamphlets, cheaply produced little books, were the media of the day. Because some colonists were not literate, pamphlets were read aloud in pubs, on the street and wherever people gathered. Everyone debated the issues of the 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1"/>
          <p:cNvSpPr txBox="1">
            <a:spLocks noGrp="1"/>
          </p:cNvSpPr>
          <p:nvPr>
            <p:ph type="body" idx="1"/>
          </p:nvPr>
        </p:nvSpPr>
        <p:spPr>
          <a:xfrm>
            <a:off x="228600" y="1143000"/>
            <a:ext cx="8229600" cy="692150"/>
          </a:xfrm>
        </p:spPr>
        <p:txBody>
          <a:bodyPr lIns="0" tIns="0" rIns="0" bIns="0"/>
          <a:lstStyle/>
          <a:p>
            <a:pPr algn="l">
              <a:lnSpc>
                <a:spcPct val="150000"/>
              </a:lnSpc>
              <a:spcBef>
                <a:spcPts val="363"/>
              </a:spcBef>
              <a:buSzTx/>
            </a:pPr>
            <a:r>
              <a:rPr lang="en-US" altLang="en-US" sz="2400" smtClean="0">
                <a:latin typeface="Arial" panose="020B0604020202020204" pitchFamily="34" charset="0"/>
                <a:cs typeface="Arial" panose="020B0604020202020204" pitchFamily="34" charset="0"/>
              </a:rPr>
              <a:t>    		Thomas Paine’s “Common Sense,” a pamphlet which put forth the arguments for independence, was the most popular. “Common Sense” was the first American best seller. It was published in January 1776 and sold as many as 500,000 in the first year. “Common Sense” convinced many people to support independence, but many remained Loyalists throughout the war.</a:t>
            </a:r>
          </a:p>
          <a:p>
            <a:pPr algn="l">
              <a:lnSpc>
                <a:spcPct val="150000"/>
              </a:lnSpc>
              <a:spcBef>
                <a:spcPts val="363"/>
              </a:spcBef>
              <a:buSzTx/>
            </a:pPr>
            <a:endParaRPr lang="en-US" altLang="en-US" sz="2400" smtClean="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5"/>
          <p:cNvSpPr txBox="1">
            <a:spLocks noChangeArrowheads="1"/>
          </p:cNvSpPr>
          <p:nvPr/>
        </p:nvSpPr>
        <p:spPr bwMode="auto">
          <a:xfrm>
            <a:off x="609600" y="1295400"/>
            <a:ext cx="7772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endParaRPr lang="en-US" altLang="en-US"/>
          </a:p>
        </p:txBody>
      </p:sp>
      <p:pic>
        <p:nvPicPr>
          <p:cNvPr id="8195" name="Picture 4"/>
          <p:cNvPicPr>
            <a:picLocks noChangeAspect="1"/>
          </p:cNvPicPr>
          <p:nvPr/>
        </p:nvPicPr>
        <p:blipFill>
          <a:blip r:embed="rId2">
            <a:extLst>
              <a:ext uri="{28A0092B-C50C-407E-A947-70E740481C1C}">
                <a14:useLocalDpi xmlns:a14="http://schemas.microsoft.com/office/drawing/2010/main" val="0"/>
              </a:ext>
            </a:extLst>
          </a:blip>
          <a:srcRect l="8948" t="20319" r="15263" b="13251"/>
          <a:stretch>
            <a:fillRect/>
          </a:stretch>
        </p:blipFill>
        <p:spPr bwMode="auto">
          <a:xfrm>
            <a:off x="1600200" y="2133600"/>
            <a:ext cx="5486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477000" y="1828800"/>
            <a:ext cx="762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007100" y="1447800"/>
            <a:ext cx="762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98" name="TextBox 8"/>
          <p:cNvSpPr txBox="1">
            <a:spLocks noChangeArrowheads="1"/>
          </p:cNvSpPr>
          <p:nvPr/>
        </p:nvSpPr>
        <p:spPr bwMode="auto">
          <a:xfrm>
            <a:off x="609600" y="304800"/>
            <a:ext cx="77724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3000">
                <a:latin typeface="Arial Black" panose="020B0A04020102020204" pitchFamily="34" charset="0"/>
              </a:rPr>
              <a:t>Colonists were very divided in their opinion of the British around 1776</a:t>
            </a:r>
          </a:p>
        </p:txBody>
      </p:sp>
      <p:sp>
        <p:nvSpPr>
          <p:cNvPr id="8199" name="TextBox 9"/>
          <p:cNvSpPr txBox="1">
            <a:spLocks noChangeArrowheads="1"/>
          </p:cNvSpPr>
          <p:nvPr/>
        </p:nvSpPr>
        <p:spPr bwMode="auto">
          <a:xfrm>
            <a:off x="6096000" y="1819275"/>
            <a:ext cx="2514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1800">
                <a:solidFill>
                  <a:srgbClr val="FFC000"/>
                </a:solidFill>
                <a:latin typeface="Arial Black" panose="020B0A04020102020204" pitchFamily="34" charset="0"/>
              </a:rPr>
              <a:t>Those who were </a:t>
            </a:r>
            <a:r>
              <a:rPr lang="en-US" altLang="en-US" sz="1800" b="1">
                <a:solidFill>
                  <a:srgbClr val="FFC000"/>
                </a:solidFill>
                <a:latin typeface="Arial Black" panose="020B0A04020102020204" pitchFamily="34" charset="0"/>
              </a:rPr>
              <a:t>neutral</a:t>
            </a:r>
            <a:r>
              <a:rPr lang="en-US" altLang="en-US" sz="1800">
                <a:solidFill>
                  <a:srgbClr val="FFC000"/>
                </a:solidFill>
                <a:latin typeface="Arial Black" panose="020B0A04020102020204" pitchFamily="34" charset="0"/>
              </a:rPr>
              <a:t> were undecided.</a:t>
            </a:r>
          </a:p>
        </p:txBody>
      </p:sp>
      <p:sp>
        <p:nvSpPr>
          <p:cNvPr id="11" name="TextBox 10"/>
          <p:cNvSpPr txBox="1"/>
          <p:nvPr/>
        </p:nvSpPr>
        <p:spPr>
          <a:xfrm>
            <a:off x="644525" y="4989513"/>
            <a:ext cx="2514600" cy="1476375"/>
          </a:xfrm>
          <a:prstGeom prst="rect">
            <a:avLst/>
          </a:prstGeom>
          <a:noFill/>
        </p:spPr>
        <p:txBody>
          <a:bodyPr>
            <a:spAutoFit/>
          </a:bodyPr>
          <a:lstStyle/>
          <a:p>
            <a:pPr>
              <a:defRPr/>
            </a:pPr>
            <a:r>
              <a:rPr lang="en-US" sz="1800" dirty="0">
                <a:solidFill>
                  <a:schemeClr val="accent1">
                    <a:lumMod val="75000"/>
                  </a:schemeClr>
                </a:solidFill>
                <a:latin typeface="Arial Black" panose="020B0A04020102020204" pitchFamily="34" charset="0"/>
              </a:rPr>
              <a:t>Those who supported independence called themselves Patriots</a:t>
            </a:r>
          </a:p>
        </p:txBody>
      </p:sp>
      <p:sp>
        <p:nvSpPr>
          <p:cNvPr id="8201" name="TextBox 11"/>
          <p:cNvSpPr txBox="1">
            <a:spLocks noChangeArrowheads="1"/>
          </p:cNvSpPr>
          <p:nvPr/>
        </p:nvSpPr>
        <p:spPr bwMode="auto">
          <a:xfrm>
            <a:off x="762000" y="1752600"/>
            <a:ext cx="2514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1800">
                <a:solidFill>
                  <a:srgbClr val="FF0000"/>
                </a:solidFill>
                <a:latin typeface="Arial Black" panose="020B0A04020102020204" pitchFamily="34" charset="0"/>
              </a:rPr>
              <a:t>Loyalists were in favor of remaining part of Britain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6332538" cy="519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713413"/>
            <a:ext cx="6256338"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p:cNvPicPr>
            <a:picLocks noChangeAspect="1"/>
          </p:cNvPicPr>
          <p:nvPr/>
        </p:nvPicPr>
        <p:blipFill>
          <a:blip r:embed="rId4">
            <a:extLst>
              <a:ext uri="{28A0092B-C50C-407E-A947-70E740481C1C}">
                <a14:useLocalDpi xmlns:a14="http://schemas.microsoft.com/office/drawing/2010/main" val="0"/>
              </a:ext>
            </a:extLst>
          </a:blip>
          <a:srcRect r="70016"/>
          <a:stretch>
            <a:fillRect/>
          </a:stretch>
        </p:blipFill>
        <p:spPr bwMode="auto">
          <a:xfrm>
            <a:off x="7367588" y="4114800"/>
            <a:ext cx="1676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9075"/>
            <a:ext cx="838200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p:cNvSpPr>
          <p:nvPr>
            <p:ph type="title"/>
          </p:nvPr>
        </p:nvSpPr>
        <p:spPr>
          <a:xfrm>
            <a:off x="457200" y="274638"/>
            <a:ext cx="8229600" cy="1143000"/>
          </a:xfrm>
        </p:spPr>
        <p:txBody>
          <a:bodyPr/>
          <a:lstStyle/>
          <a:p>
            <a:pPr>
              <a:spcBef>
                <a:spcPct val="0"/>
              </a:spcBef>
            </a:pPr>
            <a:endParaRPr lang="en-US" altLang="en-US" smtClean="0">
              <a:latin typeface="Arial" panose="020B0604020202020204" pitchFamily="34" charset="0"/>
              <a:cs typeface="Arial" panose="020B0604020202020204" pitchFamily="34" charset="0"/>
            </a:endParaRPr>
          </a:p>
        </p:txBody>
      </p:sp>
      <p:sp>
        <p:nvSpPr>
          <p:cNvPr id="11267" name="Rectangle 1"/>
          <p:cNvSpPr>
            <a:spLocks noChangeArrowheads="1"/>
          </p:cNvSpPr>
          <p:nvPr/>
        </p:nvSpPr>
        <p:spPr bwMode="auto">
          <a:xfrm>
            <a:off x="457200" y="460375"/>
            <a:ext cx="10012363" cy="110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3300" b="1">
                <a:latin typeface="Arial Black" panose="020B0A04020102020204" pitchFamily="34" charset="0"/>
                <a:cs typeface="Times New Roman" panose="02020603050405020304" pitchFamily="18" charset="0"/>
              </a:rPr>
              <a:t>Sourcing (Predict meaning based on source information):</a:t>
            </a:r>
            <a:endParaRPr lang="en-US" altLang="en-US" sz="3300">
              <a:latin typeface="Arial Black" panose="020B0A04020102020204" pitchFamily="34" charset="0"/>
              <a:cs typeface="Times New Roman" panose="02020603050405020304" pitchFamily="18" charset="0"/>
            </a:endParaRPr>
          </a:p>
        </p:txBody>
      </p:sp>
      <p:sp>
        <p:nvSpPr>
          <p:cNvPr id="7" name="TextBox 6"/>
          <p:cNvSpPr txBox="1"/>
          <p:nvPr/>
        </p:nvSpPr>
        <p:spPr>
          <a:xfrm>
            <a:off x="471488" y="1785938"/>
            <a:ext cx="4100512" cy="4708525"/>
          </a:xfrm>
          <a:prstGeom prst="rect">
            <a:avLst/>
          </a:prstGeom>
          <a:solidFill>
            <a:schemeClr val="bg1"/>
          </a:solidFill>
        </p:spPr>
        <p:txBody>
          <a:bodyPr>
            <a:spAutoFit/>
          </a:bodyPr>
          <a:lstStyle/>
          <a:p>
            <a:pPr>
              <a:defRPr/>
            </a:pPr>
            <a:r>
              <a:rPr lang="en-US" sz="2400" b="1" dirty="0"/>
              <a:t>Document A</a:t>
            </a:r>
          </a:p>
          <a:p>
            <a:pPr>
              <a:defRPr/>
            </a:pPr>
            <a:endParaRPr lang="en-US" dirty="0"/>
          </a:p>
          <a:p>
            <a:pPr>
              <a:defRPr/>
            </a:pPr>
            <a:r>
              <a:rPr lang="en-US" dirty="0"/>
              <a:t>Notes: </a:t>
            </a:r>
          </a:p>
          <a:p>
            <a:pPr marL="285750" indent="-285750">
              <a:buFont typeface="Arial" panose="020B0604020202020204" pitchFamily="34" charset="0"/>
              <a:buChar char="•"/>
              <a:defRPr/>
            </a:pPr>
            <a:r>
              <a:rPr lang="en-US" sz="2000" b="1" dirty="0">
                <a:solidFill>
                  <a:srgbClr val="FF0000"/>
                </a:solidFill>
                <a:sym typeface="Arial"/>
              </a:rPr>
              <a:t>Jan 1776</a:t>
            </a:r>
          </a:p>
          <a:p>
            <a:pPr marL="285750" indent="-285750">
              <a:buFont typeface="Arial" panose="020B0604020202020204" pitchFamily="34" charset="0"/>
              <a:buChar char="•"/>
              <a:defRPr/>
            </a:pPr>
            <a:r>
              <a:rPr lang="en-US" sz="2000" b="1" dirty="0">
                <a:solidFill>
                  <a:srgbClr val="FF0000"/>
                </a:solidFill>
                <a:sym typeface="Arial"/>
              </a:rPr>
              <a:t>To Americans</a:t>
            </a:r>
          </a:p>
          <a:p>
            <a:pPr marL="285750" indent="-285750">
              <a:buFont typeface="Arial" panose="020B0604020202020204" pitchFamily="34" charset="0"/>
              <a:buChar char="•"/>
              <a:defRPr/>
            </a:pPr>
            <a:r>
              <a:rPr lang="en-US" sz="2000" b="1" dirty="0">
                <a:solidFill>
                  <a:srgbClr val="FF0000"/>
                </a:solidFill>
                <a:sym typeface="Arial"/>
              </a:rPr>
              <a:t>Anonymous</a:t>
            </a:r>
          </a:p>
          <a:p>
            <a:pPr>
              <a:defRPr/>
            </a:pPr>
            <a:endParaRPr lang="en-US" sz="2000" b="1" dirty="0">
              <a:solidFill>
                <a:srgbClr val="FF0000"/>
              </a:solidFill>
              <a:sym typeface="Arial"/>
            </a:endParaRPr>
          </a:p>
          <a:p>
            <a:pPr>
              <a:defRPr/>
            </a:pPr>
            <a:r>
              <a:rPr lang="en-US" sz="2000" dirty="0">
                <a:solidFill>
                  <a:schemeClr val="tx1"/>
                </a:solidFill>
                <a:sym typeface="Arial"/>
              </a:rPr>
              <a:t>Prediction (full sentence):</a:t>
            </a:r>
          </a:p>
          <a:p>
            <a:pPr>
              <a:defRPr/>
            </a:pPr>
            <a:endParaRPr lang="en-US" sz="2000" dirty="0">
              <a:solidFill>
                <a:schemeClr val="tx1"/>
              </a:solidFill>
              <a:sym typeface="Arial"/>
            </a:endParaRPr>
          </a:p>
          <a:p>
            <a:pPr>
              <a:defRPr/>
            </a:pPr>
            <a:r>
              <a:rPr lang="en-US" sz="1800" b="1" i="1" dirty="0">
                <a:solidFill>
                  <a:srgbClr val="FF0000"/>
                </a:solidFill>
              </a:rPr>
              <a:t>I would predict that someone publishing a pamphlet anonymously in early 1776 probably advocated independence.</a:t>
            </a:r>
            <a:endParaRPr lang="en-US" sz="1800" b="1" dirty="0">
              <a:solidFill>
                <a:srgbClr val="FF0000"/>
              </a:solidFill>
            </a:endParaRPr>
          </a:p>
          <a:p>
            <a:pPr>
              <a:defRPr/>
            </a:pPr>
            <a:endParaRPr lang="en-US" dirty="0"/>
          </a:p>
          <a:p>
            <a:pPr>
              <a:defRPr/>
            </a:pPr>
            <a:endParaRPr lang="en-US" dirty="0"/>
          </a:p>
          <a:p>
            <a:pPr>
              <a:defRPr/>
            </a:pPr>
            <a:endParaRPr lang="en-US" dirty="0"/>
          </a:p>
          <a:p>
            <a:pPr>
              <a:defRPr/>
            </a:pPr>
            <a:endParaRPr lang="en-US" dirty="0"/>
          </a:p>
        </p:txBody>
      </p:sp>
      <p:sp>
        <p:nvSpPr>
          <p:cNvPr id="11269" name="TextBox 7"/>
          <p:cNvSpPr txBox="1">
            <a:spLocks noChangeArrowheads="1"/>
          </p:cNvSpPr>
          <p:nvPr/>
        </p:nvSpPr>
        <p:spPr bwMode="auto">
          <a:xfrm>
            <a:off x="4800600" y="1785938"/>
            <a:ext cx="4100513" cy="4676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en-US" altLang="en-US" sz="2400" b="1"/>
              <a:t>Document B</a:t>
            </a:r>
          </a:p>
          <a:p>
            <a:endParaRPr lang="en-US" altLang="en-US"/>
          </a:p>
          <a:p>
            <a:r>
              <a:rPr lang="en-US" altLang="en-US"/>
              <a:t>Notes: </a:t>
            </a:r>
          </a:p>
          <a:p>
            <a:endParaRPr lang="en-US" altLang="en-US" sz="2000" b="1">
              <a:solidFill>
                <a:srgbClr val="FF0000"/>
              </a:solidFill>
            </a:endParaRPr>
          </a:p>
          <a:p>
            <a:endParaRPr lang="en-US" altLang="en-US" sz="2000" b="1">
              <a:solidFill>
                <a:srgbClr val="FF0000"/>
              </a:solidFill>
            </a:endParaRPr>
          </a:p>
          <a:p>
            <a:endParaRPr lang="en-US" altLang="en-US" sz="2000" b="1">
              <a:solidFill>
                <a:srgbClr val="FF0000"/>
              </a:solidFill>
            </a:endParaRPr>
          </a:p>
          <a:p>
            <a:endParaRPr lang="en-US" altLang="en-US" sz="2000" b="1">
              <a:solidFill>
                <a:srgbClr val="FF0000"/>
              </a:solidFill>
            </a:endParaRPr>
          </a:p>
          <a:p>
            <a:r>
              <a:rPr lang="en-US" altLang="en-US" sz="2000">
                <a:solidFill>
                  <a:schemeClr val="tx1"/>
                </a:solidFill>
              </a:rPr>
              <a:t>Prediction (full sentence):</a:t>
            </a:r>
          </a:p>
          <a:p>
            <a:endParaRPr lang="en-US" altLang="en-US" sz="2000">
              <a:solidFill>
                <a:schemeClr val="tx1"/>
              </a:solidFill>
            </a:endParaRPr>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2501900"/>
            <a:ext cx="7086600" cy="2308225"/>
          </a:xfrm>
          <a:prstGeom prst="rect">
            <a:avLst/>
          </a:prstGeom>
          <a:solidFill>
            <a:schemeClr val="bg1"/>
          </a:solidFill>
        </p:spPr>
        <p:txBody>
          <a:bodyPr>
            <a:spAutoFit/>
          </a:bodyPr>
          <a:lstStyle/>
          <a:p>
            <a:pPr>
              <a:defRPr/>
            </a:pPr>
            <a:r>
              <a:rPr lang="en-US" sz="1800" b="1" dirty="0"/>
              <a:t>General context (what you know about the time these were written):</a:t>
            </a:r>
          </a:p>
          <a:p>
            <a:pPr marL="285750" indent="-285750">
              <a:buFont typeface="Arial" panose="020B0604020202020204" pitchFamily="34" charset="0"/>
              <a:buChar char="•"/>
              <a:defRPr/>
            </a:pPr>
            <a:endParaRPr lang="en-US" sz="1800" dirty="0">
              <a:solidFill>
                <a:srgbClr val="FF0000"/>
              </a:solidFill>
            </a:endParaRPr>
          </a:p>
          <a:p>
            <a:pPr marL="285750" indent="-285750">
              <a:buFont typeface="Arial" panose="020B0604020202020204" pitchFamily="34" charset="0"/>
              <a:buChar char="•"/>
              <a:defRPr/>
            </a:pPr>
            <a:r>
              <a:rPr lang="en-US" sz="1800" i="1" dirty="0">
                <a:solidFill>
                  <a:srgbClr val="FF0000"/>
                </a:solidFill>
              </a:rPr>
              <a:t>Colonists = divided! </a:t>
            </a:r>
            <a:endParaRPr lang="en-US" sz="1800" dirty="0">
              <a:solidFill>
                <a:srgbClr val="FF0000"/>
              </a:solidFill>
            </a:endParaRPr>
          </a:p>
          <a:p>
            <a:pPr marL="285750" indent="-285750">
              <a:buFont typeface="Arial" panose="020B0604020202020204" pitchFamily="34" charset="0"/>
              <a:buChar char="•"/>
              <a:defRPr/>
            </a:pPr>
            <a:r>
              <a:rPr lang="en-US" sz="1800" i="1" dirty="0">
                <a:solidFill>
                  <a:srgbClr val="FF0000"/>
                </a:solidFill>
              </a:rPr>
              <a:t>Relationship w Brits = in crisis</a:t>
            </a:r>
            <a:endParaRPr lang="en-US" sz="1800" dirty="0">
              <a:solidFill>
                <a:srgbClr val="FF0000"/>
              </a:solidFill>
            </a:endParaRPr>
          </a:p>
          <a:p>
            <a:pPr marL="285750" indent="-285750">
              <a:buFont typeface="Arial" panose="020B0604020202020204" pitchFamily="34" charset="0"/>
              <a:buChar char="•"/>
              <a:defRPr/>
            </a:pPr>
            <a:r>
              <a:rPr lang="en-US" sz="1800" i="1" dirty="0">
                <a:solidFill>
                  <a:srgbClr val="FF0000"/>
                </a:solidFill>
              </a:rPr>
              <a:t>Battles in 1775</a:t>
            </a:r>
            <a:endParaRPr lang="en-US" sz="1800" dirty="0">
              <a:solidFill>
                <a:srgbClr val="FF0000"/>
              </a:solidFill>
            </a:endParaRPr>
          </a:p>
          <a:p>
            <a:pPr marL="285750" indent="-285750">
              <a:buFont typeface="Arial" panose="020B0604020202020204" pitchFamily="34" charset="0"/>
              <a:buChar char="•"/>
              <a:defRPr/>
            </a:pPr>
            <a:r>
              <a:rPr lang="en-US" sz="1800" i="1" dirty="0">
                <a:solidFill>
                  <a:srgbClr val="FF0000"/>
                </a:solidFill>
              </a:rPr>
              <a:t>Olive Branch = tried for compromise</a:t>
            </a:r>
            <a:endParaRPr lang="en-US" sz="1800" dirty="0">
              <a:solidFill>
                <a:srgbClr val="FF0000"/>
              </a:solidFill>
            </a:endParaRPr>
          </a:p>
          <a:p>
            <a:pPr marL="285750" indent="-285750">
              <a:buFont typeface="Arial" panose="020B0604020202020204" pitchFamily="34" charset="0"/>
              <a:buChar char="•"/>
              <a:defRPr/>
            </a:pPr>
            <a:r>
              <a:rPr lang="en-US" sz="1800" i="1" dirty="0">
                <a:solidFill>
                  <a:srgbClr val="FF0000"/>
                </a:solidFill>
              </a:rPr>
              <a:t>Big debates</a:t>
            </a:r>
            <a:endParaRPr lang="en-US" sz="1800" dirty="0">
              <a:solidFill>
                <a:srgbClr val="FF0000"/>
              </a:solidFill>
            </a:endParaRPr>
          </a:p>
        </p:txBody>
      </p:sp>
      <p:sp>
        <p:nvSpPr>
          <p:cNvPr id="8" name="TextBox 7"/>
          <p:cNvSpPr txBox="1"/>
          <p:nvPr/>
        </p:nvSpPr>
        <p:spPr>
          <a:xfrm>
            <a:off x="914400" y="381000"/>
            <a:ext cx="7620000" cy="1600200"/>
          </a:xfrm>
          <a:prstGeom prst="rect">
            <a:avLst/>
          </a:prstGeom>
          <a:solidFill>
            <a:schemeClr val="accent4">
              <a:lumMod val="20000"/>
              <a:lumOff val="80000"/>
            </a:schemeClr>
          </a:solidFill>
        </p:spPr>
        <p:txBody>
          <a:bodyPr>
            <a:spAutoFit/>
          </a:bodyPr>
          <a:lstStyle/>
          <a:p>
            <a:pPr>
              <a:defRPr/>
            </a:pPr>
            <a:r>
              <a:rPr lang="en-US" sz="2800" b="1" dirty="0"/>
              <a:t>Contextualization (consider what else was going on at the time based on what you know about the time and clues in the text):</a:t>
            </a:r>
            <a:endParaRPr lang="en-US" sz="2800" dirty="0"/>
          </a:p>
          <a:p>
            <a:pP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397</Words>
  <Application>Microsoft Office PowerPoint</Application>
  <PresentationFormat>On-screen Show (4:3)</PresentationFormat>
  <Paragraphs>96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Exit Ticket /HW    Complete the following two sentences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Mungioli</dc:creator>
  <cp:lastModifiedBy>Beth Finneran</cp:lastModifiedBy>
  <cp:revision>43</cp:revision>
  <dcterms:created xsi:type="dcterms:W3CDTF">2016-08-15T23:47:43Z</dcterms:created>
  <dcterms:modified xsi:type="dcterms:W3CDTF">2017-10-10T12:07:20Z</dcterms:modified>
</cp:coreProperties>
</file>