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sldIdLst>
    <p:sldId id="268" r:id="rId2"/>
    <p:sldId id="269" r:id="rId3"/>
    <p:sldId id="256" r:id="rId4"/>
    <p:sldId id="267" r:id="rId5"/>
    <p:sldId id="262" r:id="rId6"/>
    <p:sldId id="263" r:id="rId7"/>
    <p:sldId id="264" r:id="rId8"/>
    <p:sldId id="265" r:id="rId9"/>
    <p:sldId id="270" r:id="rId10"/>
    <p:sldId id="271" r:id="rId11"/>
    <p:sldId id="272" r:id="rId12"/>
    <p:sldId id="273" r:id="rId13"/>
    <p:sldId id="266" r:id="rId1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D4E6"/>
    <a:srgbClr val="006600"/>
    <a:srgbClr val="0000FF"/>
    <a:srgbClr val="AEAAF4"/>
    <a:srgbClr val="003399"/>
    <a:srgbClr val="AABCD6"/>
    <a:srgbClr val="BEE0C0"/>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78"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9459" name="Rectangle 3"/>
          <p:cNvSpPr>
            <a:spLocks noGrp="1" noChangeArrowheads="1"/>
          </p:cNvSpPr>
          <p:nvPr>
            <p:ph type="dt" idx="1"/>
          </p:nvPr>
        </p:nvSpPr>
        <p:spPr bwMode="auto">
          <a:xfrm>
            <a:off x="3886200" y="0"/>
            <a:ext cx="29718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a:defRPr sz="1200"/>
            </a:lvl1pPr>
          </a:lstStyle>
          <a:p>
            <a:pPr>
              <a:defRPr/>
            </a:pPr>
            <a:fld id="{766BC5C6-C4B8-4B64-A448-4C7864D8F56F}" type="datetimeFigureOut">
              <a:rPr lang="en-US" altLang="en-US"/>
              <a:pPr>
                <a:defRPr/>
              </a:pPr>
              <a:t>10/24/2019</a:t>
            </a:fld>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pPr>
              <a:defRPr/>
            </a:pPr>
            <a:fld id="{2BD34661-A969-4E4A-9278-96A1218524E5}" type="slidenum">
              <a:rPr lang="en-US" altLang="en-US"/>
              <a:pPr>
                <a:defRPr/>
              </a:pPr>
              <a:t>‹#›</a:t>
            </a:fld>
            <a:endParaRPr lang="en-US" altLang="en-US"/>
          </a:p>
        </p:txBody>
      </p:sp>
    </p:spTree>
    <p:extLst>
      <p:ext uri="{BB962C8B-B14F-4D97-AF65-F5344CB8AC3E}">
        <p14:creationId xmlns:p14="http://schemas.microsoft.com/office/powerpoint/2010/main" val="3991201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Calibri"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Calibri"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Calibri"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B018D6-33D9-40B4-9EC2-618918C951E6}" type="slidenum">
              <a:rPr lang="en-US" altLang="en-US"/>
              <a:pPr>
                <a:defRPr/>
              </a:pPr>
              <a:t>‹#›</a:t>
            </a:fld>
            <a:endParaRPr lang="en-US" altLang="en-US"/>
          </a:p>
        </p:txBody>
      </p:sp>
    </p:spTree>
    <p:extLst>
      <p:ext uri="{BB962C8B-B14F-4D97-AF65-F5344CB8AC3E}">
        <p14:creationId xmlns:p14="http://schemas.microsoft.com/office/powerpoint/2010/main" val="1570880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1228C1-E819-44B1-BEDE-4D75614665C9}" type="slidenum">
              <a:rPr lang="en-US" altLang="en-US"/>
              <a:pPr>
                <a:defRPr/>
              </a:pPr>
              <a:t>‹#›</a:t>
            </a:fld>
            <a:endParaRPr lang="en-US" altLang="en-US"/>
          </a:p>
        </p:txBody>
      </p:sp>
    </p:spTree>
    <p:extLst>
      <p:ext uri="{BB962C8B-B14F-4D97-AF65-F5344CB8AC3E}">
        <p14:creationId xmlns:p14="http://schemas.microsoft.com/office/powerpoint/2010/main" val="96455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05A0B6-ED94-42DB-8EC1-AF7188D24608}" type="slidenum">
              <a:rPr lang="en-US" altLang="en-US"/>
              <a:pPr>
                <a:defRPr/>
              </a:pPr>
              <a:t>‹#›</a:t>
            </a:fld>
            <a:endParaRPr lang="en-US" altLang="en-US"/>
          </a:p>
        </p:txBody>
      </p:sp>
    </p:spTree>
    <p:extLst>
      <p:ext uri="{BB962C8B-B14F-4D97-AF65-F5344CB8AC3E}">
        <p14:creationId xmlns:p14="http://schemas.microsoft.com/office/powerpoint/2010/main" val="2607062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D2D1C2-8D6E-4088-864F-6BB788EC694E}" type="slidenum">
              <a:rPr lang="en-US" altLang="en-US"/>
              <a:pPr>
                <a:defRPr/>
              </a:pPr>
              <a:t>‹#›</a:t>
            </a:fld>
            <a:endParaRPr lang="en-US" altLang="en-US"/>
          </a:p>
        </p:txBody>
      </p:sp>
    </p:spTree>
    <p:extLst>
      <p:ext uri="{BB962C8B-B14F-4D97-AF65-F5344CB8AC3E}">
        <p14:creationId xmlns:p14="http://schemas.microsoft.com/office/powerpoint/2010/main" val="206280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09BD3E-7FD8-4CB8-8AF0-832280D34C0C}" type="slidenum">
              <a:rPr lang="en-US" altLang="en-US"/>
              <a:pPr>
                <a:defRPr/>
              </a:pPr>
              <a:t>‹#›</a:t>
            </a:fld>
            <a:endParaRPr lang="en-US" altLang="en-US"/>
          </a:p>
        </p:txBody>
      </p:sp>
    </p:spTree>
    <p:extLst>
      <p:ext uri="{BB962C8B-B14F-4D97-AF65-F5344CB8AC3E}">
        <p14:creationId xmlns:p14="http://schemas.microsoft.com/office/powerpoint/2010/main" val="3758318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C14F78-E5E3-4542-881C-8ABA7F8E3795}" type="slidenum">
              <a:rPr lang="en-US" altLang="en-US"/>
              <a:pPr>
                <a:defRPr/>
              </a:pPr>
              <a:t>‹#›</a:t>
            </a:fld>
            <a:endParaRPr lang="en-US" altLang="en-US"/>
          </a:p>
        </p:txBody>
      </p:sp>
    </p:spTree>
    <p:extLst>
      <p:ext uri="{BB962C8B-B14F-4D97-AF65-F5344CB8AC3E}">
        <p14:creationId xmlns:p14="http://schemas.microsoft.com/office/powerpoint/2010/main" val="3730623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99B7FC2-AD62-465B-9BA1-41A853DA32C0}" type="slidenum">
              <a:rPr lang="en-US" altLang="en-US"/>
              <a:pPr>
                <a:defRPr/>
              </a:pPr>
              <a:t>‹#›</a:t>
            </a:fld>
            <a:endParaRPr lang="en-US" altLang="en-US"/>
          </a:p>
        </p:txBody>
      </p:sp>
    </p:spTree>
    <p:extLst>
      <p:ext uri="{BB962C8B-B14F-4D97-AF65-F5344CB8AC3E}">
        <p14:creationId xmlns:p14="http://schemas.microsoft.com/office/powerpoint/2010/main" val="198895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093A2E-6130-4AA8-858A-3E19692CE96C}" type="slidenum">
              <a:rPr lang="en-US" altLang="en-US"/>
              <a:pPr>
                <a:defRPr/>
              </a:pPr>
              <a:t>‹#›</a:t>
            </a:fld>
            <a:endParaRPr lang="en-US" altLang="en-US"/>
          </a:p>
        </p:txBody>
      </p:sp>
    </p:spTree>
    <p:extLst>
      <p:ext uri="{BB962C8B-B14F-4D97-AF65-F5344CB8AC3E}">
        <p14:creationId xmlns:p14="http://schemas.microsoft.com/office/powerpoint/2010/main" val="47515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9A5D43A-AB08-4EA3-80C6-5BB21920637F}" type="slidenum">
              <a:rPr lang="en-US" altLang="en-US"/>
              <a:pPr>
                <a:defRPr/>
              </a:pPr>
              <a:t>‹#›</a:t>
            </a:fld>
            <a:endParaRPr lang="en-US" altLang="en-US"/>
          </a:p>
        </p:txBody>
      </p:sp>
    </p:spTree>
    <p:extLst>
      <p:ext uri="{BB962C8B-B14F-4D97-AF65-F5344CB8AC3E}">
        <p14:creationId xmlns:p14="http://schemas.microsoft.com/office/powerpoint/2010/main" val="3791714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D21336-FB5D-44B8-822B-3C5C986C6C5E}" type="slidenum">
              <a:rPr lang="en-US" altLang="en-US"/>
              <a:pPr>
                <a:defRPr/>
              </a:pPr>
              <a:t>‹#›</a:t>
            </a:fld>
            <a:endParaRPr lang="en-US" altLang="en-US"/>
          </a:p>
        </p:txBody>
      </p:sp>
    </p:spTree>
    <p:extLst>
      <p:ext uri="{BB962C8B-B14F-4D97-AF65-F5344CB8AC3E}">
        <p14:creationId xmlns:p14="http://schemas.microsoft.com/office/powerpoint/2010/main" val="670469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548AFF-3B02-4394-B819-619ED2DC107C}" type="slidenum">
              <a:rPr lang="en-US" altLang="en-US"/>
              <a:pPr>
                <a:defRPr/>
              </a:pPr>
              <a:t>‹#›</a:t>
            </a:fld>
            <a:endParaRPr lang="en-US" altLang="en-US"/>
          </a:p>
        </p:txBody>
      </p:sp>
    </p:spTree>
    <p:extLst>
      <p:ext uri="{BB962C8B-B14F-4D97-AF65-F5344CB8AC3E}">
        <p14:creationId xmlns:p14="http://schemas.microsoft.com/office/powerpoint/2010/main" val="810656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96"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96"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lvl1pPr>
          </a:lstStyle>
          <a:p>
            <a:pPr>
              <a:defRPr/>
            </a:pPr>
            <a:fld id="{07B60149-D124-438D-8BD4-E6E65FB94B6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ed.ted.com/lessons/the-audacity-behind-the-louisiana-purchase-judy-walton#watch"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ed.ted.com/lessons/the-audacity-behind-the-louisiana-purchase-judy-walt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 y="152400"/>
            <a:ext cx="8991600" cy="2819400"/>
          </a:xfrm>
          <a:solidFill>
            <a:srgbClr val="BEE0C0"/>
          </a:solidFill>
          <a:ln w="19050">
            <a:solidFill>
              <a:schemeClr val="tx1"/>
            </a:solidFill>
            <a:miter lim="800000"/>
            <a:headEnd/>
            <a:tailEnd/>
          </a:ln>
          <a:effectLst>
            <a:outerShdw dist="35921" dir="2700000" algn="ctr" rotWithShape="0">
              <a:srgbClr val="808080"/>
            </a:outerShdw>
          </a:effectLst>
        </p:spPr>
        <p:txBody>
          <a:bodyPr anchor="t"/>
          <a:lstStyle/>
          <a:p>
            <a:pPr algn="l"/>
            <a:r>
              <a:rPr lang="en-US" altLang="en-US" b="1" u="sng" dirty="0" smtClean="0"/>
              <a:t>Focus Question</a:t>
            </a:r>
            <a:r>
              <a:rPr lang="en-US" altLang="en-US" b="1" dirty="0" smtClean="0"/>
              <a:t>:</a:t>
            </a:r>
            <a:br>
              <a:rPr lang="en-US" altLang="en-US" b="1" dirty="0" smtClean="0"/>
            </a:br>
            <a:r>
              <a:rPr lang="en-US" dirty="0"/>
              <a:t>Did Jefferson’s Louisiana Purchase create an “empire for liberty” as he hoped it would?  </a:t>
            </a:r>
          </a:p>
        </p:txBody>
      </p:sp>
      <p:sp>
        <p:nvSpPr>
          <p:cNvPr id="3075" name="Rectangle 3"/>
          <p:cNvSpPr>
            <a:spLocks noGrp="1" noChangeArrowheads="1"/>
          </p:cNvSpPr>
          <p:nvPr>
            <p:ph type="subTitle" idx="1"/>
          </p:nvPr>
        </p:nvSpPr>
        <p:spPr>
          <a:xfrm>
            <a:off x="152400" y="2895600"/>
            <a:ext cx="8686800" cy="3886200"/>
          </a:xfrm>
          <a:solidFill>
            <a:srgbClr val="AABCD6"/>
          </a:solidFill>
          <a:ln w="19050">
            <a:solidFill>
              <a:schemeClr val="tx1"/>
            </a:solidFill>
            <a:miter lim="800000"/>
            <a:headEnd/>
            <a:tailEnd/>
          </a:ln>
          <a:effectLst>
            <a:outerShdw dist="35921" dir="2700000" algn="ctr" rotWithShape="0">
              <a:srgbClr val="808080"/>
            </a:outerShdw>
          </a:effectLst>
        </p:spPr>
        <p:txBody>
          <a:bodyPr/>
          <a:lstStyle/>
          <a:p>
            <a:pPr algn="l" eaLnBrk="1" hangingPunct="1"/>
            <a:r>
              <a:rPr lang="en-US" altLang="en-US" sz="4000" b="1" u="sng" dirty="0" smtClean="0"/>
              <a:t>Do Now</a:t>
            </a:r>
            <a:r>
              <a:rPr lang="en-US" altLang="en-US" sz="4000" b="1" dirty="0" smtClean="0"/>
              <a:t>:</a:t>
            </a:r>
          </a:p>
          <a:p>
            <a:pPr algn="l"/>
            <a:r>
              <a:rPr lang="en-US" altLang="en-US" dirty="0" smtClean="0"/>
              <a:t>In your handout, Read the context introduction and quotation, then</a:t>
            </a:r>
          </a:p>
          <a:p>
            <a:pPr marL="914400" lvl="1" indent="-457200" algn="l">
              <a:buFontTx/>
              <a:buAutoNum type="arabicPeriod"/>
            </a:pPr>
            <a:r>
              <a:rPr lang="en-US" altLang="en-US" dirty="0" smtClean="0"/>
              <a:t>On the map, label New Orleans and the Mississippi River.</a:t>
            </a:r>
          </a:p>
          <a:p>
            <a:pPr marL="914400" lvl="1" indent="-457200" algn="l">
              <a:buFontTx/>
              <a:buAutoNum type="arabicPeriod"/>
            </a:pPr>
            <a:r>
              <a:rPr lang="en-US" altLang="en-US" dirty="0" smtClean="0"/>
              <a:t>Answer the Regents multiple choice question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p:cNvPicPr>
          <p:nvPr/>
        </p:nvPicPr>
        <p:blipFill>
          <a:blip r:embed="rId2">
            <a:extLst>
              <a:ext uri="{28A0092B-C50C-407E-A947-70E740481C1C}">
                <a14:useLocalDpi xmlns:a14="http://schemas.microsoft.com/office/drawing/2010/main" val="0"/>
              </a:ext>
            </a:extLst>
          </a:blip>
          <a:srcRect t="9196" b="12643"/>
          <a:stretch>
            <a:fillRect/>
          </a:stretch>
        </p:blipFill>
        <p:spPr bwMode="auto">
          <a:xfrm>
            <a:off x="685800" y="0"/>
            <a:ext cx="777240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p:cNvPicPr>
            <a:picLocks noChangeAspect="1"/>
          </p:cNvPicPr>
          <p:nvPr/>
        </p:nvPicPr>
        <p:blipFill>
          <a:blip r:embed="rId3">
            <a:extLst>
              <a:ext uri="{28A0092B-C50C-407E-A947-70E740481C1C}">
                <a14:useLocalDpi xmlns:a14="http://schemas.microsoft.com/office/drawing/2010/main" val="0"/>
              </a:ext>
            </a:extLst>
          </a:blip>
          <a:srcRect t="7994" b="8066"/>
          <a:stretch>
            <a:fillRect/>
          </a:stretch>
        </p:blipFill>
        <p:spPr bwMode="auto">
          <a:xfrm>
            <a:off x="733425" y="3505200"/>
            <a:ext cx="7724775"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524500" y="896938"/>
            <a:ext cx="3467100" cy="15700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dirty="0"/>
              <a:t>In 1818 the balance in Congress = </a:t>
            </a:r>
            <a:br>
              <a:rPr lang="en-US" dirty="0"/>
            </a:br>
            <a:r>
              <a:rPr lang="en-US" dirty="0"/>
              <a:t>11 “slave states” (red),</a:t>
            </a:r>
            <a:br>
              <a:rPr lang="en-US" dirty="0"/>
            </a:br>
            <a:r>
              <a:rPr lang="en-US" dirty="0"/>
              <a:t>11 free states (blue). </a:t>
            </a:r>
          </a:p>
        </p:txBody>
      </p:sp>
      <p:pic>
        <p:nvPicPr>
          <p:cNvPr id="16387"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518160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28600" y="190500"/>
            <a:ext cx="8534400" cy="585788"/>
          </a:xfrm>
          <a:prstGeom prst="rect">
            <a:avLst/>
          </a:prstGeom>
          <a:solidFill>
            <a:schemeClr val="accent1">
              <a:lumMod val="90000"/>
            </a:schemeClr>
          </a:solidFill>
        </p:spPr>
        <p:txBody>
          <a:bodyPr>
            <a:spAutoFit/>
          </a:bodyPr>
          <a:lstStyle/>
          <a:p>
            <a:pPr algn="ctr">
              <a:defRPr/>
            </a:pPr>
            <a:r>
              <a:rPr lang="en-US" sz="3200" dirty="0">
                <a:latin typeface="Arial Black" panose="020B0A04020102020204" pitchFamily="34" charset="0"/>
              </a:rPr>
              <a:t>“A Fire Bell in the Night”</a:t>
            </a:r>
          </a:p>
        </p:txBody>
      </p:sp>
      <p:sp>
        <p:nvSpPr>
          <p:cNvPr id="16" name="Rectangular Callout 15"/>
          <p:cNvSpPr>
            <a:spLocks noChangeArrowheads="1"/>
          </p:cNvSpPr>
          <p:nvPr/>
        </p:nvSpPr>
        <p:spPr bwMode="auto">
          <a:xfrm>
            <a:off x="685800" y="1676400"/>
            <a:ext cx="1676400" cy="457200"/>
          </a:xfrm>
          <a:prstGeom prst="wedgeRectCallout">
            <a:avLst>
              <a:gd name="adj1" fmla="val 82338"/>
              <a:gd name="adj2" fmla="val 144403"/>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Missouri </a:t>
            </a:r>
          </a:p>
        </p:txBody>
      </p:sp>
      <p:sp>
        <p:nvSpPr>
          <p:cNvPr id="17" name="TextBox 16"/>
          <p:cNvSpPr txBox="1"/>
          <p:nvPr/>
        </p:nvSpPr>
        <p:spPr>
          <a:xfrm>
            <a:off x="5524500" y="2727325"/>
            <a:ext cx="3467100" cy="12017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dirty="0"/>
              <a:t>Missouri asks to be admitted as a “slave” state in 1818 → </a:t>
            </a:r>
            <a:r>
              <a:rPr lang="en-US" sz="2200" dirty="0"/>
              <a:t>CRISIS!</a:t>
            </a:r>
          </a:p>
        </p:txBody>
      </p:sp>
      <p:sp>
        <p:nvSpPr>
          <p:cNvPr id="18" name="TextBox 17"/>
          <p:cNvSpPr txBox="1">
            <a:spLocks noChangeArrowheads="1"/>
          </p:cNvSpPr>
          <p:nvPr/>
        </p:nvSpPr>
        <p:spPr bwMode="auto">
          <a:xfrm>
            <a:off x="228600" y="4343400"/>
            <a:ext cx="8763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Thomas Jefferson on the Missouri Crisis:</a:t>
            </a:r>
          </a:p>
          <a:p>
            <a:endParaRPr lang="en-US" altLang="en-US"/>
          </a:p>
          <a:p>
            <a:r>
              <a:rPr lang="en-US" altLang="en-US" i="1"/>
              <a:t>“…this momentous question [the Missouri Crisis], like a fire bell in the night, awakened and filled me with terror. I considered it at once as the </a:t>
            </a:r>
            <a:r>
              <a:rPr lang="en-US" altLang="en-US" i="1" u="sng"/>
              <a:t>knell</a:t>
            </a:r>
            <a:r>
              <a:rPr lang="en-US" altLang="en-US" i="1"/>
              <a:t> of the Union.         </a:t>
            </a:r>
            <a:br>
              <a:rPr lang="en-US" altLang="en-US" i="1"/>
            </a:br>
            <a:r>
              <a:rPr lang="en-US" altLang="en-US" i="1"/>
              <a:t>                     -</a:t>
            </a:r>
            <a:r>
              <a:rPr lang="en-US" altLang="en-US"/>
              <a:t>Thomas Jefferson to John Holmes, 22 April 1820</a:t>
            </a:r>
          </a:p>
          <a:p>
            <a:endParaRPr lang="en-US" altLang="en-US" i="1"/>
          </a:p>
          <a:p>
            <a:endParaRPr lang="en-US" altLang="en-US"/>
          </a:p>
        </p:txBody>
      </p:sp>
      <p:sp>
        <p:nvSpPr>
          <p:cNvPr id="19" name="Rounded Rectangular Callout 18"/>
          <p:cNvSpPr>
            <a:spLocks noChangeArrowheads="1"/>
          </p:cNvSpPr>
          <p:nvPr/>
        </p:nvSpPr>
        <p:spPr bwMode="auto">
          <a:xfrm>
            <a:off x="5791200" y="4233863"/>
            <a:ext cx="3192463" cy="795337"/>
          </a:xfrm>
          <a:prstGeom prst="wedgeRoundRectCallout">
            <a:avLst>
              <a:gd name="adj1" fmla="val -143616"/>
              <a:gd name="adj2" fmla="val 164273"/>
              <a:gd name="adj3" fmla="val 16667"/>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i="1"/>
              <a:t>(death knell, or bell rung at death)</a:t>
            </a:r>
            <a:endParaRPr lang="en-US" altLang="en-US"/>
          </a:p>
        </p:txBody>
      </p:sp>
    </p:spTree>
    <p:extLst>
      <p:ext uri="{BB962C8B-B14F-4D97-AF65-F5344CB8AC3E}">
        <p14:creationId xmlns:p14="http://schemas.microsoft.com/office/powerpoint/2010/main" val="3264783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2">
            <a:extLst>
              <a:ext uri="{28A0092B-C50C-407E-A947-70E740481C1C}">
                <a14:useLocalDpi xmlns:a14="http://schemas.microsoft.com/office/drawing/2010/main" val="0"/>
              </a:ext>
            </a:extLst>
          </a:blip>
          <a:srcRect l="11646" t="19542" r="2078" b="2332"/>
          <a:stretch>
            <a:fillRect/>
          </a:stretch>
        </p:blipFill>
        <p:spPr bwMode="auto">
          <a:xfrm>
            <a:off x="-30163" y="76200"/>
            <a:ext cx="917416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a:spLocks noChangeArrowheads="1"/>
          </p:cNvSpPr>
          <p:nvPr/>
        </p:nvSpPr>
        <p:spPr bwMode="auto">
          <a:xfrm>
            <a:off x="4800600" y="2476500"/>
            <a:ext cx="914400" cy="1143000"/>
          </a:xfrm>
          <a:prstGeom prst="ellipse">
            <a:avLst/>
          </a:prstGeom>
          <a:noFill/>
          <a:ln w="38100" algn="ctr">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4" name="Oval 3"/>
          <p:cNvSpPr>
            <a:spLocks noChangeArrowheads="1"/>
          </p:cNvSpPr>
          <p:nvPr/>
        </p:nvSpPr>
        <p:spPr bwMode="auto">
          <a:xfrm>
            <a:off x="8077200" y="381000"/>
            <a:ext cx="914400" cy="1143000"/>
          </a:xfrm>
          <a:prstGeom prst="ellipse">
            <a:avLst/>
          </a:prstGeom>
          <a:noFill/>
          <a:ln w="38100" algn="ctr">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cxnSp>
        <p:nvCxnSpPr>
          <p:cNvPr id="6" name="Straight Arrow Connector 5"/>
          <p:cNvCxnSpPr>
            <a:cxnSpLocks noChangeShapeType="1"/>
            <a:endCxn id="4" idx="3"/>
          </p:cNvCxnSpPr>
          <p:nvPr/>
        </p:nvCxnSpPr>
        <p:spPr bwMode="auto">
          <a:xfrm flipV="1">
            <a:off x="7315200" y="1357313"/>
            <a:ext cx="895350" cy="4473575"/>
          </a:xfrm>
          <a:prstGeom prst="straightConnector1">
            <a:avLst/>
          </a:prstGeom>
          <a:noFill/>
          <a:ln w="38100" algn="ctr">
            <a:solidFill>
              <a:srgbClr val="006600"/>
            </a:solidFill>
            <a:round/>
            <a:headEnd/>
            <a:tailEnd type="triangle" w="med" len="med"/>
          </a:ln>
        </p:spPr>
      </p:cxnSp>
      <p:cxnSp>
        <p:nvCxnSpPr>
          <p:cNvPr id="7" name="Straight Arrow Connector 6"/>
          <p:cNvCxnSpPr>
            <a:cxnSpLocks noChangeShapeType="1"/>
            <a:endCxn id="2" idx="4"/>
          </p:cNvCxnSpPr>
          <p:nvPr/>
        </p:nvCxnSpPr>
        <p:spPr bwMode="auto">
          <a:xfrm flipV="1">
            <a:off x="3867150" y="3619500"/>
            <a:ext cx="1390650" cy="2476500"/>
          </a:xfrm>
          <a:prstGeom prst="straightConnector1">
            <a:avLst/>
          </a:prstGeom>
          <a:noFill/>
          <a:ln w="38100" algn="ctr">
            <a:solidFill>
              <a:srgbClr val="006600"/>
            </a:solidFill>
            <a:round/>
            <a:headEnd/>
            <a:tailEnd type="triangle" w="med" len="med"/>
          </a:ln>
        </p:spPr>
      </p:cxnSp>
      <p:sp>
        <p:nvSpPr>
          <p:cNvPr id="13" name="TextBox 12"/>
          <p:cNvSpPr txBox="1">
            <a:spLocks noChangeArrowheads="1"/>
          </p:cNvSpPr>
          <p:nvPr/>
        </p:nvSpPr>
        <p:spPr bwMode="auto">
          <a:xfrm>
            <a:off x="228600" y="5638800"/>
            <a:ext cx="8763000" cy="12001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solidFill>
                  <a:schemeClr val="bg1"/>
                </a:solidFill>
              </a:rPr>
              <a:t>To keep the balance of “slave” and “free” states, Maine was added as “free” and Missouri as “slave” in the </a:t>
            </a:r>
            <a:r>
              <a:rPr lang="en-US" altLang="en-US" u="sng">
                <a:solidFill>
                  <a:schemeClr val="bg1"/>
                </a:solidFill>
              </a:rPr>
              <a:t>Missouri Compromise of 1821</a:t>
            </a:r>
            <a:r>
              <a:rPr lang="en-US" altLang="en-US">
                <a:solidFill>
                  <a:schemeClr val="bg1"/>
                </a:solidFill>
              </a:rPr>
              <a:t>.</a:t>
            </a:r>
          </a:p>
        </p:txBody>
      </p:sp>
      <p:sp>
        <p:nvSpPr>
          <p:cNvPr id="5" name="TextBox 4"/>
          <p:cNvSpPr txBox="1">
            <a:spLocks noChangeArrowheads="1"/>
          </p:cNvSpPr>
          <p:nvPr/>
        </p:nvSpPr>
        <p:spPr bwMode="auto">
          <a:xfrm>
            <a:off x="2038350" y="131763"/>
            <a:ext cx="5867400" cy="12001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u="sng">
                <a:solidFill>
                  <a:schemeClr val="bg1"/>
                </a:solidFill>
              </a:rPr>
              <a:t>Sectional Crisis or sectionalism </a:t>
            </a:r>
            <a:r>
              <a:rPr lang="en-US" altLang="en-US">
                <a:solidFill>
                  <a:schemeClr val="bg1"/>
                </a:solidFill>
              </a:rPr>
              <a:t>= division of the nation into rival sections over slavery.</a:t>
            </a:r>
          </a:p>
        </p:txBody>
      </p:sp>
      <p:sp>
        <p:nvSpPr>
          <p:cNvPr id="14" name="Rounded Rectangular Callout 13"/>
          <p:cNvSpPr>
            <a:spLocks noChangeArrowheads="1"/>
          </p:cNvSpPr>
          <p:nvPr/>
        </p:nvSpPr>
        <p:spPr bwMode="auto">
          <a:xfrm>
            <a:off x="0" y="3200400"/>
            <a:ext cx="2646363" cy="1447800"/>
          </a:xfrm>
          <a:prstGeom prst="wedgeRoundRectCallout">
            <a:avLst>
              <a:gd name="adj1" fmla="val 77973"/>
              <a:gd name="adj2" fmla="val -40881"/>
              <a:gd name="adj3" fmla="val 16667"/>
            </a:avLst>
          </a:prstGeom>
          <a:solidFill>
            <a:schemeClr val="tx1"/>
          </a:solidFill>
          <a:ln w="9525" algn="ctr">
            <a:solidFill>
              <a:schemeClr val="tx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solidFill>
                  <a:schemeClr val="bg1"/>
                </a:solidFill>
              </a:rPr>
              <a:t>Congress also created this line, above which slavery was outlawed. </a:t>
            </a:r>
          </a:p>
        </p:txBody>
      </p:sp>
    </p:spTree>
    <p:extLst>
      <p:ext uri="{BB962C8B-B14F-4D97-AF65-F5344CB8AC3E}">
        <p14:creationId xmlns:p14="http://schemas.microsoft.com/office/powerpoint/2010/main" val="3280015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3" grpId="0" animBg="1"/>
      <p:bldP spid="5"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457200" y="992188"/>
            <a:ext cx="8153400" cy="5878512"/>
          </a:xfrm>
          <a:prstGeom prst="rect">
            <a:avLst/>
          </a:prstGeom>
          <a:solidFill>
            <a:srgbClr val="B8D4E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b="1" i="1"/>
              <a:t>Directions</a:t>
            </a:r>
            <a:r>
              <a:rPr lang="en-US" altLang="en-US" sz="1600" i="1"/>
              <a:t>: Complete each of the following sentences based on your knowledge of the Louisiana Purchase</a:t>
            </a:r>
            <a:r>
              <a:rPr lang="en-US" altLang="en-US" sz="1600"/>
              <a:t>.</a:t>
            </a:r>
          </a:p>
          <a:p>
            <a:pPr>
              <a:spcBef>
                <a:spcPct val="0"/>
              </a:spcBef>
              <a:buFontTx/>
              <a:buNone/>
            </a:pPr>
            <a:r>
              <a:rPr lang="en-US" altLang="en-US" sz="1600"/>
              <a:t> </a:t>
            </a:r>
          </a:p>
          <a:p>
            <a:pPr>
              <a:spcBef>
                <a:spcPct val="0"/>
              </a:spcBef>
              <a:buFontTx/>
              <a:buNone/>
            </a:pPr>
            <a:r>
              <a:rPr lang="en-US" altLang="en-US" sz="1600"/>
              <a:t>Thomas Jefferson believed the U.S. needed more land because_______________ </a:t>
            </a:r>
          </a:p>
          <a:p>
            <a:pPr>
              <a:spcBef>
                <a:spcPct val="0"/>
              </a:spcBef>
              <a:buFontTx/>
              <a:buNone/>
            </a:pPr>
            <a:r>
              <a:rPr lang="en-US" altLang="en-US" sz="1600"/>
              <a:t> </a:t>
            </a:r>
          </a:p>
          <a:p>
            <a:pPr>
              <a:spcBef>
                <a:spcPct val="0"/>
              </a:spcBef>
              <a:buFontTx/>
              <a:buNone/>
            </a:pPr>
            <a:r>
              <a:rPr lang="en-US" altLang="en-US" sz="1600"/>
              <a:t>___________________________________________________________________</a:t>
            </a:r>
          </a:p>
          <a:p>
            <a:pPr>
              <a:spcBef>
                <a:spcPct val="0"/>
              </a:spcBef>
              <a:buFontTx/>
              <a:buNone/>
            </a:pPr>
            <a:r>
              <a:rPr lang="en-US" altLang="en-US" sz="1600"/>
              <a:t> </a:t>
            </a:r>
          </a:p>
          <a:p>
            <a:pPr>
              <a:spcBef>
                <a:spcPct val="0"/>
              </a:spcBef>
              <a:buFontTx/>
              <a:buNone/>
            </a:pPr>
            <a:r>
              <a:rPr lang="en-US" altLang="en-US" sz="1600"/>
              <a:t>___________________________________________________________________</a:t>
            </a:r>
          </a:p>
          <a:p>
            <a:pPr>
              <a:spcBef>
                <a:spcPct val="0"/>
              </a:spcBef>
              <a:buFontTx/>
              <a:buNone/>
            </a:pPr>
            <a:r>
              <a:rPr lang="en-US" altLang="en-US" sz="1600"/>
              <a:t> </a:t>
            </a:r>
          </a:p>
          <a:p>
            <a:pPr>
              <a:spcBef>
                <a:spcPct val="0"/>
              </a:spcBef>
              <a:buFontTx/>
              <a:buNone/>
            </a:pPr>
            <a:r>
              <a:rPr lang="en-US" altLang="en-US" sz="1600"/>
              <a:t> </a:t>
            </a:r>
          </a:p>
          <a:p>
            <a:pPr>
              <a:spcBef>
                <a:spcPct val="0"/>
              </a:spcBef>
              <a:buFontTx/>
              <a:buNone/>
            </a:pPr>
            <a:r>
              <a:rPr lang="en-US" altLang="en-US" sz="1600"/>
              <a:t>Thomas Jefferson believed the U.S. needed more land, but____________________ </a:t>
            </a:r>
          </a:p>
          <a:p>
            <a:pPr>
              <a:spcBef>
                <a:spcPct val="0"/>
              </a:spcBef>
              <a:buFontTx/>
              <a:buNone/>
            </a:pPr>
            <a:r>
              <a:rPr lang="en-US" altLang="en-US" sz="1600"/>
              <a:t> </a:t>
            </a:r>
          </a:p>
          <a:p>
            <a:pPr>
              <a:spcBef>
                <a:spcPct val="0"/>
              </a:spcBef>
              <a:buFontTx/>
              <a:buNone/>
            </a:pPr>
            <a:r>
              <a:rPr lang="en-US" altLang="en-US" sz="1600"/>
              <a:t>___________________________________________________________________</a:t>
            </a:r>
          </a:p>
          <a:p>
            <a:pPr>
              <a:spcBef>
                <a:spcPct val="0"/>
              </a:spcBef>
              <a:buFontTx/>
              <a:buNone/>
            </a:pPr>
            <a:r>
              <a:rPr lang="en-US" altLang="en-US" sz="1600"/>
              <a:t> </a:t>
            </a:r>
          </a:p>
          <a:p>
            <a:pPr>
              <a:spcBef>
                <a:spcPct val="0"/>
              </a:spcBef>
              <a:buFontTx/>
              <a:buNone/>
            </a:pPr>
            <a:r>
              <a:rPr lang="en-US" altLang="en-US" sz="1600"/>
              <a:t>___________________________________________________________________</a:t>
            </a:r>
          </a:p>
          <a:p>
            <a:pPr>
              <a:spcBef>
                <a:spcPct val="0"/>
              </a:spcBef>
              <a:buFontTx/>
              <a:buNone/>
            </a:pPr>
            <a:r>
              <a:rPr lang="en-US" altLang="en-US" sz="1600"/>
              <a:t> </a:t>
            </a:r>
          </a:p>
          <a:p>
            <a:pPr>
              <a:spcBef>
                <a:spcPct val="0"/>
              </a:spcBef>
              <a:buFontTx/>
              <a:buNone/>
            </a:pPr>
            <a:endParaRPr lang="en-US" altLang="en-US" sz="1600"/>
          </a:p>
          <a:p>
            <a:pPr>
              <a:spcBef>
                <a:spcPct val="0"/>
              </a:spcBef>
              <a:buFontTx/>
              <a:buNone/>
            </a:pPr>
            <a:r>
              <a:rPr lang="en-US" altLang="en-US" sz="1600"/>
              <a:t>Thomas Jefferson believed the U.S. needed more land, so____________________ </a:t>
            </a:r>
          </a:p>
          <a:p>
            <a:pPr>
              <a:spcBef>
                <a:spcPct val="0"/>
              </a:spcBef>
              <a:buFontTx/>
              <a:buNone/>
            </a:pPr>
            <a:r>
              <a:rPr lang="en-US" altLang="en-US" sz="1600"/>
              <a:t> </a:t>
            </a:r>
          </a:p>
          <a:p>
            <a:pPr>
              <a:spcBef>
                <a:spcPct val="0"/>
              </a:spcBef>
              <a:buFontTx/>
              <a:buNone/>
            </a:pPr>
            <a:r>
              <a:rPr lang="en-US" altLang="en-US" sz="1600"/>
              <a:t>___________________________________________________________________</a:t>
            </a:r>
          </a:p>
          <a:p>
            <a:pPr>
              <a:spcBef>
                <a:spcPct val="0"/>
              </a:spcBef>
              <a:buFontTx/>
              <a:buNone/>
            </a:pPr>
            <a:r>
              <a:rPr lang="en-US" altLang="en-US" sz="1600"/>
              <a:t> </a:t>
            </a:r>
          </a:p>
          <a:p>
            <a:pPr>
              <a:spcBef>
                <a:spcPct val="0"/>
              </a:spcBef>
              <a:buFontTx/>
              <a:buNone/>
            </a:pPr>
            <a:r>
              <a:rPr lang="en-US" altLang="en-US" sz="1600"/>
              <a:t>___________________________________________________________________</a:t>
            </a:r>
          </a:p>
          <a:p>
            <a:pPr>
              <a:spcBef>
                <a:spcPct val="0"/>
              </a:spcBef>
              <a:buFontTx/>
              <a:buNone/>
            </a:pPr>
            <a:endParaRPr lang="en-US" altLang="en-US" sz="2400"/>
          </a:p>
        </p:txBody>
      </p:sp>
      <p:sp>
        <p:nvSpPr>
          <p:cNvPr id="16387" name="TextBox 4"/>
          <p:cNvSpPr txBox="1">
            <a:spLocks noChangeArrowheads="1"/>
          </p:cNvSpPr>
          <p:nvPr/>
        </p:nvSpPr>
        <p:spPr bwMode="auto">
          <a:xfrm>
            <a:off x="304800" y="228600"/>
            <a:ext cx="8305800" cy="4619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b="1"/>
              <a:t>Exit Ticket/Homework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0"/>
            <a:ext cx="5257800" cy="6848475"/>
          </a:xfrm>
        </p:spPr>
      </p:pic>
      <p:sp>
        <p:nvSpPr>
          <p:cNvPr id="17" name="Freeform 16"/>
          <p:cNvSpPr>
            <a:spLocks/>
          </p:cNvSpPr>
          <p:nvPr/>
        </p:nvSpPr>
        <p:spPr bwMode="auto">
          <a:xfrm>
            <a:off x="2541588" y="1085850"/>
            <a:ext cx="1050925" cy="4259263"/>
          </a:xfrm>
          <a:custGeom>
            <a:avLst/>
            <a:gdLst>
              <a:gd name="T0" fmla="*/ 39557 w 1051346"/>
              <a:gd name="T1" fmla="*/ 0 h 4258846"/>
              <a:gd name="T2" fmla="*/ 30032 w 1051346"/>
              <a:gd name="T3" fmla="*/ 209550 h 4258846"/>
              <a:gd name="T4" fmla="*/ 372932 w 1051346"/>
              <a:gd name="T5" fmla="*/ 266700 h 4258846"/>
              <a:gd name="T6" fmla="*/ 344357 w 1051346"/>
              <a:gd name="T7" fmla="*/ 314325 h 4258846"/>
              <a:gd name="T8" fmla="*/ 315782 w 1051346"/>
              <a:gd name="T9" fmla="*/ 371475 h 4258846"/>
              <a:gd name="T10" fmla="*/ 258632 w 1051346"/>
              <a:gd name="T11" fmla="*/ 400050 h 4258846"/>
              <a:gd name="T12" fmla="*/ 191957 w 1051346"/>
              <a:gd name="T13" fmla="*/ 409575 h 4258846"/>
              <a:gd name="T14" fmla="*/ 134807 w 1051346"/>
              <a:gd name="T15" fmla="*/ 542925 h 4258846"/>
              <a:gd name="T16" fmla="*/ 144332 w 1051346"/>
              <a:gd name="T17" fmla="*/ 561975 h 4258846"/>
              <a:gd name="T18" fmla="*/ 439607 w 1051346"/>
              <a:gd name="T19" fmla="*/ 885825 h 4258846"/>
              <a:gd name="T20" fmla="*/ 649157 w 1051346"/>
              <a:gd name="T21" fmla="*/ 1038225 h 4258846"/>
              <a:gd name="T22" fmla="*/ 677732 w 1051346"/>
              <a:gd name="T23" fmla="*/ 1266825 h 4258846"/>
              <a:gd name="T24" fmla="*/ 820607 w 1051346"/>
              <a:gd name="T25" fmla="*/ 1400175 h 4258846"/>
              <a:gd name="T26" fmla="*/ 801557 w 1051346"/>
              <a:gd name="T27" fmla="*/ 1581150 h 4258846"/>
              <a:gd name="T28" fmla="*/ 677732 w 1051346"/>
              <a:gd name="T29" fmla="*/ 1647825 h 4258846"/>
              <a:gd name="T30" fmla="*/ 744407 w 1051346"/>
              <a:gd name="T31" fmla="*/ 1743075 h 4258846"/>
              <a:gd name="T32" fmla="*/ 611057 w 1051346"/>
              <a:gd name="T33" fmla="*/ 1828800 h 4258846"/>
              <a:gd name="T34" fmla="*/ 639632 w 1051346"/>
              <a:gd name="T35" fmla="*/ 1943100 h 4258846"/>
              <a:gd name="T36" fmla="*/ 677732 w 1051346"/>
              <a:gd name="T37" fmla="*/ 1981200 h 4258846"/>
              <a:gd name="T38" fmla="*/ 801557 w 1051346"/>
              <a:gd name="T39" fmla="*/ 2152650 h 4258846"/>
              <a:gd name="T40" fmla="*/ 896807 w 1051346"/>
              <a:gd name="T41" fmla="*/ 2219325 h 4258846"/>
              <a:gd name="T42" fmla="*/ 877757 w 1051346"/>
              <a:gd name="T43" fmla="*/ 2352675 h 4258846"/>
              <a:gd name="T44" fmla="*/ 982532 w 1051346"/>
              <a:gd name="T45" fmla="*/ 2486025 h 4258846"/>
              <a:gd name="T46" fmla="*/ 973007 w 1051346"/>
              <a:gd name="T47" fmla="*/ 2571750 h 4258846"/>
              <a:gd name="T48" fmla="*/ 1001582 w 1051346"/>
              <a:gd name="T49" fmla="*/ 2638425 h 4258846"/>
              <a:gd name="T50" fmla="*/ 1039682 w 1051346"/>
              <a:gd name="T51" fmla="*/ 2609850 h 4258846"/>
              <a:gd name="T52" fmla="*/ 1039682 w 1051346"/>
              <a:gd name="T53" fmla="*/ 2695575 h 4258846"/>
              <a:gd name="T54" fmla="*/ 1030157 w 1051346"/>
              <a:gd name="T55" fmla="*/ 2762250 h 4258846"/>
              <a:gd name="T56" fmla="*/ 963482 w 1051346"/>
              <a:gd name="T57" fmla="*/ 2724150 h 4258846"/>
              <a:gd name="T58" fmla="*/ 944432 w 1051346"/>
              <a:gd name="T59" fmla="*/ 2876550 h 4258846"/>
              <a:gd name="T60" fmla="*/ 887282 w 1051346"/>
              <a:gd name="T61" fmla="*/ 2971800 h 4258846"/>
              <a:gd name="T62" fmla="*/ 820607 w 1051346"/>
              <a:gd name="T63" fmla="*/ 3095625 h 4258846"/>
              <a:gd name="T64" fmla="*/ 801557 w 1051346"/>
              <a:gd name="T65" fmla="*/ 3238500 h 4258846"/>
              <a:gd name="T66" fmla="*/ 715832 w 1051346"/>
              <a:gd name="T67" fmla="*/ 3257550 h 4258846"/>
              <a:gd name="T68" fmla="*/ 706307 w 1051346"/>
              <a:gd name="T69" fmla="*/ 3371850 h 4258846"/>
              <a:gd name="T70" fmla="*/ 734882 w 1051346"/>
              <a:gd name="T71" fmla="*/ 3390900 h 4258846"/>
              <a:gd name="T72" fmla="*/ 696782 w 1051346"/>
              <a:gd name="T73" fmla="*/ 3429000 h 4258846"/>
              <a:gd name="T74" fmla="*/ 658682 w 1051346"/>
              <a:gd name="T75" fmla="*/ 3419475 h 4258846"/>
              <a:gd name="T76" fmla="*/ 744407 w 1051346"/>
              <a:gd name="T77" fmla="*/ 3543300 h 4258846"/>
              <a:gd name="T78" fmla="*/ 715832 w 1051346"/>
              <a:gd name="T79" fmla="*/ 3638550 h 4258846"/>
              <a:gd name="T80" fmla="*/ 772982 w 1051346"/>
              <a:gd name="T81" fmla="*/ 3743325 h 4258846"/>
              <a:gd name="T82" fmla="*/ 706307 w 1051346"/>
              <a:gd name="T83" fmla="*/ 3829050 h 4258846"/>
              <a:gd name="T84" fmla="*/ 639632 w 1051346"/>
              <a:gd name="T85" fmla="*/ 3867150 h 4258846"/>
              <a:gd name="T86" fmla="*/ 706307 w 1051346"/>
              <a:gd name="T87" fmla="*/ 3848100 h 4258846"/>
              <a:gd name="T88" fmla="*/ 649157 w 1051346"/>
              <a:gd name="T89" fmla="*/ 3924300 h 4258846"/>
              <a:gd name="T90" fmla="*/ 620582 w 1051346"/>
              <a:gd name="T91" fmla="*/ 3990975 h 4258846"/>
              <a:gd name="T92" fmla="*/ 592007 w 1051346"/>
              <a:gd name="T93" fmla="*/ 4076700 h 4258846"/>
              <a:gd name="T94" fmla="*/ 687257 w 1051346"/>
              <a:gd name="T95" fmla="*/ 4076700 h 4258846"/>
              <a:gd name="T96" fmla="*/ 715832 w 1051346"/>
              <a:gd name="T97" fmla="*/ 4181475 h 4258846"/>
              <a:gd name="T98" fmla="*/ 925382 w 1051346"/>
              <a:gd name="T99" fmla="*/ 4257675 h 4258846"/>
              <a:gd name="T100" fmla="*/ 1049207 w 1051346"/>
              <a:gd name="T101" fmla="*/ 4229100 h 4258846"/>
              <a:gd name="T102" fmla="*/ 992057 w 1051346"/>
              <a:gd name="T103" fmla="*/ 4248150 h 42588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51346" h="4258846">
                <a:moveTo>
                  <a:pt x="39557" y="0"/>
                </a:moveTo>
                <a:cubicBezTo>
                  <a:pt x="7013" y="82550"/>
                  <a:pt x="-25530" y="165100"/>
                  <a:pt x="30032" y="209550"/>
                </a:cubicBezTo>
                <a:cubicBezTo>
                  <a:pt x="85594" y="254000"/>
                  <a:pt x="320545" y="249238"/>
                  <a:pt x="372932" y="266700"/>
                </a:cubicBezTo>
                <a:cubicBezTo>
                  <a:pt x="425319" y="284162"/>
                  <a:pt x="353882" y="296863"/>
                  <a:pt x="344357" y="314325"/>
                </a:cubicBezTo>
                <a:cubicBezTo>
                  <a:pt x="334832" y="331788"/>
                  <a:pt x="330069" y="357188"/>
                  <a:pt x="315782" y="371475"/>
                </a:cubicBezTo>
                <a:cubicBezTo>
                  <a:pt x="301495" y="385762"/>
                  <a:pt x="279269" y="393700"/>
                  <a:pt x="258632" y="400050"/>
                </a:cubicBezTo>
                <a:cubicBezTo>
                  <a:pt x="237995" y="406400"/>
                  <a:pt x="212594" y="385763"/>
                  <a:pt x="191957" y="409575"/>
                </a:cubicBezTo>
                <a:cubicBezTo>
                  <a:pt x="171320" y="433387"/>
                  <a:pt x="142744" y="517525"/>
                  <a:pt x="134807" y="542925"/>
                </a:cubicBezTo>
                <a:cubicBezTo>
                  <a:pt x="126870" y="568325"/>
                  <a:pt x="93532" y="504825"/>
                  <a:pt x="144332" y="561975"/>
                </a:cubicBezTo>
                <a:cubicBezTo>
                  <a:pt x="195132" y="619125"/>
                  <a:pt x="355470" y="806450"/>
                  <a:pt x="439607" y="885825"/>
                </a:cubicBezTo>
                <a:cubicBezTo>
                  <a:pt x="523745" y="965200"/>
                  <a:pt x="609470" y="974725"/>
                  <a:pt x="649157" y="1038225"/>
                </a:cubicBezTo>
                <a:cubicBezTo>
                  <a:pt x="688844" y="1101725"/>
                  <a:pt x="649157" y="1206500"/>
                  <a:pt x="677732" y="1266825"/>
                </a:cubicBezTo>
                <a:cubicBezTo>
                  <a:pt x="706307" y="1327150"/>
                  <a:pt x="799970" y="1347788"/>
                  <a:pt x="820607" y="1400175"/>
                </a:cubicBezTo>
                <a:cubicBezTo>
                  <a:pt x="841245" y="1452563"/>
                  <a:pt x="825369" y="1539875"/>
                  <a:pt x="801557" y="1581150"/>
                </a:cubicBezTo>
                <a:cubicBezTo>
                  <a:pt x="777745" y="1622425"/>
                  <a:pt x="687257" y="1620838"/>
                  <a:pt x="677732" y="1647825"/>
                </a:cubicBezTo>
                <a:cubicBezTo>
                  <a:pt x="668207" y="1674812"/>
                  <a:pt x="755519" y="1712913"/>
                  <a:pt x="744407" y="1743075"/>
                </a:cubicBezTo>
                <a:cubicBezTo>
                  <a:pt x="733295" y="1773237"/>
                  <a:pt x="628519" y="1795463"/>
                  <a:pt x="611057" y="1828800"/>
                </a:cubicBezTo>
                <a:cubicBezTo>
                  <a:pt x="593595" y="1862137"/>
                  <a:pt x="639632" y="1943100"/>
                  <a:pt x="639632" y="1943100"/>
                </a:cubicBezTo>
                <a:cubicBezTo>
                  <a:pt x="650744" y="1968500"/>
                  <a:pt x="650745" y="1946275"/>
                  <a:pt x="677732" y="1981200"/>
                </a:cubicBezTo>
                <a:cubicBezTo>
                  <a:pt x="704720" y="2016125"/>
                  <a:pt x="765045" y="2112963"/>
                  <a:pt x="801557" y="2152650"/>
                </a:cubicBezTo>
                <a:cubicBezTo>
                  <a:pt x="838069" y="2192337"/>
                  <a:pt x="884107" y="2185988"/>
                  <a:pt x="896807" y="2219325"/>
                </a:cubicBezTo>
                <a:cubicBezTo>
                  <a:pt x="909507" y="2252663"/>
                  <a:pt x="863470" y="2308225"/>
                  <a:pt x="877757" y="2352675"/>
                </a:cubicBezTo>
                <a:cubicBezTo>
                  <a:pt x="892044" y="2397125"/>
                  <a:pt x="966657" y="2449513"/>
                  <a:pt x="982532" y="2486025"/>
                </a:cubicBezTo>
                <a:cubicBezTo>
                  <a:pt x="998407" y="2522538"/>
                  <a:pt x="969832" y="2546350"/>
                  <a:pt x="973007" y="2571750"/>
                </a:cubicBezTo>
                <a:cubicBezTo>
                  <a:pt x="976182" y="2597150"/>
                  <a:pt x="1001582" y="2638425"/>
                  <a:pt x="1001582" y="2638425"/>
                </a:cubicBezTo>
                <a:cubicBezTo>
                  <a:pt x="1012694" y="2644775"/>
                  <a:pt x="1033332" y="2600325"/>
                  <a:pt x="1039682" y="2609850"/>
                </a:cubicBezTo>
                <a:cubicBezTo>
                  <a:pt x="1046032" y="2619375"/>
                  <a:pt x="1041270" y="2670175"/>
                  <a:pt x="1039682" y="2695575"/>
                </a:cubicBezTo>
                <a:cubicBezTo>
                  <a:pt x="1038095" y="2720975"/>
                  <a:pt x="1042857" y="2757487"/>
                  <a:pt x="1030157" y="2762250"/>
                </a:cubicBezTo>
                <a:cubicBezTo>
                  <a:pt x="1017457" y="2767013"/>
                  <a:pt x="977770" y="2705100"/>
                  <a:pt x="963482" y="2724150"/>
                </a:cubicBezTo>
                <a:cubicBezTo>
                  <a:pt x="949195" y="2743200"/>
                  <a:pt x="957132" y="2835275"/>
                  <a:pt x="944432" y="2876550"/>
                </a:cubicBezTo>
                <a:cubicBezTo>
                  <a:pt x="931732" y="2917825"/>
                  <a:pt x="907920" y="2935288"/>
                  <a:pt x="887282" y="2971800"/>
                </a:cubicBezTo>
                <a:cubicBezTo>
                  <a:pt x="866645" y="3008313"/>
                  <a:pt x="834894" y="3051175"/>
                  <a:pt x="820607" y="3095625"/>
                </a:cubicBezTo>
                <a:cubicBezTo>
                  <a:pt x="806320" y="3140075"/>
                  <a:pt x="819020" y="3211512"/>
                  <a:pt x="801557" y="3238500"/>
                </a:cubicBezTo>
                <a:cubicBezTo>
                  <a:pt x="784094" y="3265488"/>
                  <a:pt x="731707" y="3235325"/>
                  <a:pt x="715832" y="3257550"/>
                </a:cubicBezTo>
                <a:cubicBezTo>
                  <a:pt x="699957" y="3279775"/>
                  <a:pt x="703132" y="3349625"/>
                  <a:pt x="706307" y="3371850"/>
                </a:cubicBezTo>
                <a:cubicBezTo>
                  <a:pt x="709482" y="3394075"/>
                  <a:pt x="736470" y="3381375"/>
                  <a:pt x="734882" y="3390900"/>
                </a:cubicBezTo>
                <a:cubicBezTo>
                  <a:pt x="733295" y="3400425"/>
                  <a:pt x="709482" y="3424237"/>
                  <a:pt x="696782" y="3429000"/>
                </a:cubicBezTo>
                <a:cubicBezTo>
                  <a:pt x="684082" y="3433763"/>
                  <a:pt x="650745" y="3400425"/>
                  <a:pt x="658682" y="3419475"/>
                </a:cubicBezTo>
                <a:cubicBezTo>
                  <a:pt x="666619" y="3438525"/>
                  <a:pt x="734882" y="3506788"/>
                  <a:pt x="744407" y="3543300"/>
                </a:cubicBezTo>
                <a:cubicBezTo>
                  <a:pt x="753932" y="3579812"/>
                  <a:pt x="711070" y="3605213"/>
                  <a:pt x="715832" y="3638550"/>
                </a:cubicBezTo>
                <a:cubicBezTo>
                  <a:pt x="720594" y="3671887"/>
                  <a:pt x="774570" y="3711575"/>
                  <a:pt x="772982" y="3743325"/>
                </a:cubicBezTo>
                <a:cubicBezTo>
                  <a:pt x="771394" y="3775075"/>
                  <a:pt x="728532" y="3808413"/>
                  <a:pt x="706307" y="3829050"/>
                </a:cubicBezTo>
                <a:cubicBezTo>
                  <a:pt x="684082" y="3849687"/>
                  <a:pt x="639632" y="3863975"/>
                  <a:pt x="639632" y="3867150"/>
                </a:cubicBezTo>
                <a:cubicBezTo>
                  <a:pt x="639632" y="3870325"/>
                  <a:pt x="704720" y="3838575"/>
                  <a:pt x="706307" y="3848100"/>
                </a:cubicBezTo>
                <a:cubicBezTo>
                  <a:pt x="707895" y="3857625"/>
                  <a:pt x="663444" y="3900488"/>
                  <a:pt x="649157" y="3924300"/>
                </a:cubicBezTo>
                <a:cubicBezTo>
                  <a:pt x="634870" y="3948112"/>
                  <a:pt x="630107" y="3965575"/>
                  <a:pt x="620582" y="3990975"/>
                </a:cubicBezTo>
                <a:cubicBezTo>
                  <a:pt x="611057" y="4016375"/>
                  <a:pt x="580895" y="4062413"/>
                  <a:pt x="592007" y="4076700"/>
                </a:cubicBezTo>
                <a:cubicBezTo>
                  <a:pt x="603120" y="4090988"/>
                  <a:pt x="666620" y="4059238"/>
                  <a:pt x="687257" y="4076700"/>
                </a:cubicBezTo>
                <a:cubicBezTo>
                  <a:pt x="707894" y="4094162"/>
                  <a:pt x="676145" y="4151313"/>
                  <a:pt x="715832" y="4181475"/>
                </a:cubicBezTo>
                <a:cubicBezTo>
                  <a:pt x="755520" y="4211638"/>
                  <a:pt x="869820" y="4249738"/>
                  <a:pt x="925382" y="4257675"/>
                </a:cubicBezTo>
                <a:cubicBezTo>
                  <a:pt x="980944" y="4265612"/>
                  <a:pt x="1038095" y="4230687"/>
                  <a:pt x="1049207" y="4229100"/>
                </a:cubicBezTo>
                <a:cubicBezTo>
                  <a:pt x="1060319" y="4227513"/>
                  <a:pt x="1026188" y="4237831"/>
                  <a:pt x="992057" y="4248150"/>
                </a:cubicBezTo>
              </a:path>
            </a:pathLst>
          </a:custGeom>
          <a:noFill/>
          <a:ln w="57150" cap="flat" cmpd="sng" algn="ctr">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Oval 17"/>
          <p:cNvSpPr>
            <a:spLocks noChangeArrowheads="1"/>
          </p:cNvSpPr>
          <p:nvPr/>
        </p:nvSpPr>
        <p:spPr bwMode="auto">
          <a:xfrm>
            <a:off x="3200400" y="5181600"/>
            <a:ext cx="838200" cy="457200"/>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cxnSp>
        <p:nvCxnSpPr>
          <p:cNvPr id="22" name="Straight Arrow Connector 21"/>
          <p:cNvCxnSpPr>
            <a:endCxn id="18" idx="7"/>
          </p:cNvCxnSpPr>
          <p:nvPr/>
        </p:nvCxnSpPr>
        <p:spPr bwMode="auto">
          <a:xfrm flipH="1">
            <a:off x="3916363" y="3505200"/>
            <a:ext cx="3856037" cy="1743075"/>
          </a:xfrm>
          <a:prstGeom prst="straightConnector1">
            <a:avLst/>
          </a:prstGeom>
          <a:ln w="28575">
            <a:solidFill>
              <a:schemeClr val="tx1"/>
            </a:solidFill>
            <a:headEnd type="none" w="med" len="med"/>
            <a:tailEnd type="triangle"/>
          </a:ln>
          <a:extLst/>
        </p:spPr>
        <p:style>
          <a:lnRef idx="1">
            <a:schemeClr val="accent6"/>
          </a:lnRef>
          <a:fillRef idx="0">
            <a:schemeClr val="accent6"/>
          </a:fillRef>
          <a:effectRef idx="0">
            <a:schemeClr val="accent6"/>
          </a:effectRef>
          <a:fontRef idx="minor">
            <a:schemeClr val="tx1"/>
          </a:fontRef>
        </p:style>
      </p:cxnSp>
      <p:cxnSp>
        <p:nvCxnSpPr>
          <p:cNvPr id="24" name="Straight Arrow Connector 23"/>
          <p:cNvCxnSpPr>
            <a:cxnSpLocks noChangeShapeType="1"/>
          </p:cNvCxnSpPr>
          <p:nvPr/>
        </p:nvCxnSpPr>
        <p:spPr bwMode="auto">
          <a:xfrm>
            <a:off x="609600" y="3429000"/>
            <a:ext cx="2819400" cy="304800"/>
          </a:xfrm>
          <a:prstGeom prst="straightConnector1">
            <a:avLst/>
          </a:prstGeom>
          <a:noFill/>
          <a:ln w="38100" algn="ctr">
            <a:solidFill>
              <a:schemeClr val="tx1"/>
            </a:solidFill>
            <a:round/>
            <a:headEnd/>
            <a:tailEnd type="triangle" w="med" len="med"/>
          </a:ln>
        </p:spPr>
      </p:cxnSp>
      <p:sp>
        <p:nvSpPr>
          <p:cNvPr id="25" name="TextBox 24"/>
          <p:cNvSpPr txBox="1">
            <a:spLocks noChangeArrowheads="1"/>
          </p:cNvSpPr>
          <p:nvPr/>
        </p:nvSpPr>
        <p:spPr bwMode="auto">
          <a:xfrm>
            <a:off x="228600" y="2667000"/>
            <a:ext cx="167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Mississippi</a:t>
            </a:r>
          </a:p>
          <a:p>
            <a:r>
              <a:rPr lang="en-US" altLang="en-US"/>
              <a:t>River</a:t>
            </a:r>
          </a:p>
        </p:txBody>
      </p:sp>
      <p:sp>
        <p:nvSpPr>
          <p:cNvPr id="26" name="TextBox 25"/>
          <p:cNvSpPr txBox="1">
            <a:spLocks noChangeArrowheads="1"/>
          </p:cNvSpPr>
          <p:nvPr/>
        </p:nvSpPr>
        <p:spPr bwMode="auto">
          <a:xfrm>
            <a:off x="7600950" y="2592388"/>
            <a:ext cx="1676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t>New Orleans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152400" y="457200"/>
            <a:ext cx="8686800" cy="6324600"/>
          </a:xfrm>
          <a:solidFill>
            <a:srgbClr val="AABCD6"/>
          </a:solidFill>
          <a:ln w="19050">
            <a:solidFill>
              <a:schemeClr val="tx1"/>
            </a:solidFill>
            <a:miter lim="800000"/>
            <a:headEnd/>
            <a:tailEnd/>
          </a:ln>
          <a:effectLst>
            <a:outerShdw dist="35921" dir="2700000" algn="ctr" rotWithShape="0">
              <a:srgbClr val="808080"/>
            </a:outerShdw>
          </a:effectLst>
        </p:spPr>
        <p:txBody>
          <a:bodyPr/>
          <a:lstStyle/>
          <a:p>
            <a:pPr algn="l"/>
            <a:r>
              <a:rPr lang="en-US" altLang="en-US" sz="2200" smtClean="0"/>
              <a:t>CONTEXT:</a:t>
            </a:r>
          </a:p>
          <a:p>
            <a:pPr algn="l"/>
            <a:r>
              <a:rPr lang="en-US" altLang="en-US" sz="2200" smtClean="0">
                <a:solidFill>
                  <a:srgbClr val="002060"/>
                </a:solidFill>
              </a:rPr>
              <a:t>When Thomas Jefferson was elected President in 1800, Spain owned the city of New Orleans, which sits at the mouth of the Mississippi River. Spain had allowed Americans to ship goods down the Mississippi through the port of New Orleans. Then, in 1802, Spain decided to trade the whole Louisiana Territory to France, which was ruled then by Napoleon.</a:t>
            </a:r>
          </a:p>
          <a:p>
            <a:pPr algn="l"/>
            <a:endParaRPr lang="en-US" altLang="en-US" sz="2400" smtClean="0">
              <a:solidFill>
                <a:srgbClr val="006600"/>
              </a:solidFill>
            </a:endParaRPr>
          </a:p>
          <a:p>
            <a:pPr algn="l"/>
            <a:r>
              <a:rPr lang="en-US" altLang="en-US" sz="2400" smtClean="0">
                <a:solidFill>
                  <a:srgbClr val="006600"/>
                </a:solidFill>
              </a:rPr>
              <a:t>…There is on the globe one single spot, the possessor of which is our natural and habitual enemy. It is New Orleans, through which the produce of three-eighths of our territory must pass to market, and from its fertility it will before long yield more than half of our whole produce and contain more than half our inhabitants. France, placing herself in that door, assumes to us the attitude of defiance….  </a:t>
            </a:r>
          </a:p>
          <a:p>
            <a:pPr algn="l"/>
            <a:r>
              <a:rPr lang="en-US" altLang="en-US" sz="2200" smtClean="0"/>
              <a:t>-Letter from President Thomas Jefferson to Robert Livingston, April 18th, 1802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6200" y="152400"/>
            <a:ext cx="8991600" cy="6477000"/>
          </a:xfrm>
          <a:solidFill>
            <a:srgbClr val="B8D4E6"/>
          </a:solidFill>
          <a:ln w="19050">
            <a:solidFill>
              <a:schemeClr val="tx1"/>
            </a:solidFill>
            <a:miter lim="800000"/>
            <a:headEnd/>
            <a:tailEnd/>
          </a:ln>
          <a:effectLst>
            <a:outerShdw dist="35921" dir="2700000" algn="ctr" rotWithShape="0">
              <a:srgbClr val="808080"/>
            </a:outerShdw>
          </a:effectLst>
        </p:spPr>
        <p:txBody>
          <a:bodyPr anchor="t"/>
          <a:lstStyle/>
          <a:p>
            <a:pPr algn="l" eaLnBrk="1" hangingPunct="1"/>
            <a:r>
              <a:rPr lang="en-US" altLang="en-US" b="1" u="sng" dirty="0" smtClean="0"/>
              <a:t>Predict in prep for a video:</a:t>
            </a:r>
            <a:br>
              <a:rPr lang="en-US" altLang="en-US" b="1" u="sng" dirty="0" smtClean="0"/>
            </a:br>
            <a:r>
              <a:rPr lang="en-US" altLang="en-US" sz="4000" dirty="0" smtClean="0"/>
              <a:t>Make </a:t>
            </a:r>
            <a:r>
              <a:rPr lang="en-US" altLang="en-US" sz="4000" dirty="0" smtClean="0"/>
              <a:t>a prediction about the video we are going to watch based on its title: </a:t>
            </a:r>
            <a:r>
              <a:rPr lang="en-US" altLang="en-US" sz="4000" dirty="0" smtClean="0">
                <a:solidFill>
                  <a:srgbClr val="006600"/>
                </a:solidFill>
                <a:hlinkClick r:id="rId3"/>
              </a:rPr>
              <a:t>“The historical audacity of the Louisiana Purchase.” </a:t>
            </a:r>
            <a:r>
              <a:rPr lang="en-US" altLang="en-US" sz="4000" dirty="0" smtClean="0">
                <a:solidFill>
                  <a:srgbClr val="006600"/>
                </a:solidFill>
                <a:hlinkClick r:id="rId3"/>
              </a:rPr>
              <a:t/>
            </a:r>
            <a:br>
              <a:rPr lang="en-US" altLang="en-US" sz="4000" dirty="0" smtClean="0">
                <a:solidFill>
                  <a:srgbClr val="006600"/>
                </a:solidFill>
                <a:hlinkClick r:id="rId3"/>
              </a:rPr>
            </a:br>
            <a:r>
              <a:rPr lang="en-US" altLang="en-US" sz="4000" dirty="0" smtClean="0">
                <a:solidFill>
                  <a:srgbClr val="006600"/>
                </a:solidFill>
                <a:hlinkClick r:id="rId3"/>
              </a:rPr>
              <a:t> </a:t>
            </a:r>
            <a:r>
              <a:rPr lang="en-US" altLang="en-US" sz="4000" dirty="0" smtClean="0"/>
              <a:t/>
            </a:r>
            <a:br>
              <a:rPr lang="en-US" altLang="en-US" sz="4000" dirty="0" smtClean="0"/>
            </a:br>
            <a:r>
              <a:rPr lang="en-US" altLang="en-US" sz="4000" dirty="0" smtClean="0"/>
              <a:t/>
            </a:r>
            <a:br>
              <a:rPr lang="en-US" altLang="en-US" sz="4000" dirty="0" smtClean="0"/>
            </a:br>
            <a:r>
              <a:rPr lang="en-US" altLang="en-US" sz="4000" u="sng" dirty="0" smtClean="0"/>
              <a:t>Audacity</a:t>
            </a:r>
            <a:r>
              <a:rPr lang="en-US" altLang="en-US" sz="4000" dirty="0" smtClean="0"/>
              <a:t> means bold, brave, gutsy.  (An </a:t>
            </a:r>
            <a:r>
              <a:rPr lang="en-US" altLang="en-US" sz="4000" u="sng" dirty="0" smtClean="0"/>
              <a:t>audacious</a:t>
            </a:r>
            <a:r>
              <a:rPr lang="en-US" altLang="en-US" sz="4000" dirty="0" smtClean="0"/>
              <a:t> person is someone who is bold or daring.)  </a:t>
            </a:r>
            <a:br>
              <a:rPr lang="en-US" altLang="en-US" sz="4000" dirty="0" smtClean="0"/>
            </a:br>
            <a:endParaRPr lang="en-US" altLang="en-US" sz="4000" dirty="0" smtClean="0">
              <a:solidFill>
                <a:schemeClr val="tx1"/>
              </a:solidFill>
            </a:endParaRPr>
          </a:p>
        </p:txBody>
      </p:sp>
      <p:sp>
        <p:nvSpPr>
          <p:cNvPr id="2" name="Rectangle 1"/>
          <p:cNvSpPr/>
          <p:nvPr/>
        </p:nvSpPr>
        <p:spPr>
          <a:xfrm>
            <a:off x="152400" y="3352800"/>
            <a:ext cx="8610600" cy="1200329"/>
          </a:xfrm>
          <a:prstGeom prst="rect">
            <a:avLst/>
          </a:prstGeom>
        </p:spPr>
        <p:txBody>
          <a:bodyPr wrap="square">
            <a:spAutoFit/>
          </a:bodyPr>
          <a:lstStyle/>
          <a:p>
            <a:r>
              <a:rPr lang="en-US" dirty="0">
                <a:hlinkClick r:id="rId4"/>
              </a:rPr>
              <a:t>https://</a:t>
            </a:r>
            <a:r>
              <a:rPr lang="en-US" dirty="0" smtClean="0">
                <a:hlinkClick r:id="rId4"/>
              </a:rPr>
              <a:t>ed.ted.com/lessons/the-audacity-behind-the-louisiana-purchase-judy-walton</a:t>
            </a: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304800"/>
            <a:ext cx="8534400" cy="63246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114300" lvl="1" indent="0">
              <a:lnSpc>
                <a:spcPct val="110000"/>
              </a:lnSpc>
              <a:spcAft>
                <a:spcPts val="1800"/>
              </a:spcAft>
              <a:buFontTx/>
              <a:buNone/>
              <a:defRPr/>
            </a:pPr>
            <a:endParaRPr lang="en-US" altLang="en-US" sz="3200" dirty="0" smtClean="0"/>
          </a:p>
          <a:p>
            <a:pPr marL="400050" lvl="1">
              <a:lnSpc>
                <a:spcPct val="110000"/>
              </a:lnSpc>
              <a:spcAft>
                <a:spcPts val="1800"/>
              </a:spcAft>
              <a:defRPr/>
            </a:pPr>
            <a:r>
              <a:rPr lang="en-US" altLang="en-US" sz="3200" dirty="0" smtClean="0"/>
              <a:t>What does the word </a:t>
            </a:r>
            <a:r>
              <a:rPr lang="en-US" altLang="en-US" sz="3200" i="1" dirty="0" smtClean="0"/>
              <a:t>implied</a:t>
            </a:r>
            <a:r>
              <a:rPr lang="en-US" altLang="en-US" sz="3200" dirty="0" smtClean="0"/>
              <a:t> mean? What, then, is meant by the phrase “</a:t>
            </a:r>
            <a:r>
              <a:rPr lang="en-US" altLang="en-US" sz="3200" i="1" dirty="0" smtClean="0"/>
              <a:t>implied powers’’</a:t>
            </a:r>
            <a:r>
              <a:rPr lang="en-US" altLang="en-US" sz="3200" dirty="0" smtClean="0"/>
              <a:t> of the Constitution? </a:t>
            </a:r>
          </a:p>
          <a:p>
            <a:pPr marL="400050" lvl="1">
              <a:lnSpc>
                <a:spcPct val="110000"/>
              </a:lnSpc>
              <a:spcAft>
                <a:spcPts val="1800"/>
              </a:spcAft>
              <a:defRPr/>
            </a:pPr>
            <a:r>
              <a:rPr lang="en-US" altLang="en-US" sz="3200" dirty="0" smtClean="0"/>
              <a:t>Why was it </a:t>
            </a:r>
            <a:r>
              <a:rPr lang="en-US" altLang="en-US" sz="3200" i="1" dirty="0" smtClean="0"/>
              <a:t>ironic</a:t>
            </a:r>
            <a:r>
              <a:rPr lang="en-US" altLang="en-US" sz="3200" dirty="0" smtClean="0"/>
              <a:t> that Jefferson took this bold, powerful act?</a:t>
            </a:r>
          </a:p>
          <a:p>
            <a:pPr marL="400050" lvl="1">
              <a:lnSpc>
                <a:spcPct val="110000"/>
              </a:lnSpc>
              <a:spcAft>
                <a:spcPts val="1800"/>
              </a:spcAft>
              <a:defRPr/>
            </a:pPr>
            <a:r>
              <a:rPr lang="en-US" altLang="en-US" sz="3200" dirty="0" smtClean="0"/>
              <a:t>Write one question you still have about the Louisiana Purchase after seeing the video.</a:t>
            </a:r>
          </a:p>
        </p:txBody>
      </p:sp>
      <p:sp>
        <p:nvSpPr>
          <p:cNvPr id="10243" name="Title 1"/>
          <p:cNvSpPr>
            <a:spLocks noGrp="1"/>
          </p:cNvSpPr>
          <p:nvPr>
            <p:ph type="title"/>
          </p:nvPr>
        </p:nvSpPr>
        <p:spPr>
          <a:xfrm>
            <a:off x="457200" y="304800"/>
            <a:ext cx="8229600" cy="609600"/>
          </a:xfrm>
        </p:spPr>
        <p:txBody>
          <a:bodyPr/>
          <a:lstStyle/>
          <a:p>
            <a:r>
              <a:rPr lang="en-US" altLang="en-US" sz="3200" smtClean="0">
                <a:latin typeface="Arial Bold" panose="020B0704020202020204" pitchFamily="34" charset="0"/>
              </a:rPr>
              <a:t>In pairs, answer the following questions:</a:t>
            </a:r>
            <a:endParaRPr lang="en-US" altLang="en-US" sz="3600" smtClean="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27063" y="1066800"/>
            <a:ext cx="8763000" cy="3962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lnSpc>
                <a:spcPct val="90000"/>
              </a:lnSpc>
              <a:defRPr/>
            </a:pPr>
            <a:r>
              <a:rPr lang="en-US" altLang="en-US" kern="0" dirty="0" smtClean="0"/>
              <a:t>Violated Jefferson’s belief in limited gov’t.</a:t>
            </a:r>
          </a:p>
          <a:p>
            <a:pPr eaLnBrk="1" hangingPunct="1">
              <a:lnSpc>
                <a:spcPct val="90000"/>
              </a:lnSpc>
              <a:defRPr/>
            </a:pPr>
            <a:r>
              <a:rPr lang="en-US" altLang="en-US" kern="0" dirty="0" smtClean="0"/>
              <a:t>Bought from France for $15 million.</a:t>
            </a:r>
          </a:p>
          <a:p>
            <a:pPr eaLnBrk="1" hangingPunct="1">
              <a:lnSpc>
                <a:spcPct val="90000"/>
              </a:lnSpc>
              <a:defRPr/>
            </a:pPr>
            <a:r>
              <a:rPr lang="en-US" altLang="en-US" kern="0" dirty="0" smtClean="0"/>
              <a:t>It </a:t>
            </a:r>
            <a:r>
              <a:rPr lang="en-US" altLang="en-US" b="1" kern="0" dirty="0" smtClean="0"/>
              <a:t>doubled</a:t>
            </a:r>
            <a:r>
              <a:rPr lang="en-US" altLang="en-US" kern="0" dirty="0" smtClean="0"/>
              <a:t> the size of the U.S.</a:t>
            </a:r>
          </a:p>
          <a:p>
            <a:pPr eaLnBrk="1" hangingPunct="1">
              <a:lnSpc>
                <a:spcPct val="90000"/>
              </a:lnSpc>
              <a:defRPr/>
            </a:pPr>
            <a:r>
              <a:rPr lang="en-US" altLang="en-US" kern="0" dirty="0" smtClean="0"/>
              <a:t>Gave U.S. control of New Orleans.</a:t>
            </a:r>
          </a:p>
          <a:p>
            <a:pPr eaLnBrk="1" hangingPunct="1">
              <a:lnSpc>
                <a:spcPct val="90000"/>
              </a:lnSpc>
              <a:defRPr/>
            </a:pPr>
            <a:r>
              <a:rPr lang="en-US" altLang="en-US" kern="0" dirty="0" smtClean="0"/>
              <a:t>U.S. gained control of Mississippi River.</a:t>
            </a:r>
          </a:p>
          <a:p>
            <a:pPr eaLnBrk="1" hangingPunct="1">
              <a:lnSpc>
                <a:spcPct val="90000"/>
              </a:lnSpc>
              <a:defRPr/>
            </a:pPr>
            <a:r>
              <a:rPr lang="en-US" altLang="en-US" kern="0" dirty="0" smtClean="0"/>
              <a:t>Important for transportation and </a:t>
            </a:r>
            <a:r>
              <a:rPr lang="en-US" altLang="en-US" b="1" kern="0" dirty="0" smtClean="0"/>
              <a:t>trade</a:t>
            </a:r>
            <a:r>
              <a:rPr lang="en-US" altLang="en-US" kern="0" dirty="0" smtClean="0"/>
              <a:t>.</a:t>
            </a:r>
          </a:p>
          <a:p>
            <a:pPr eaLnBrk="1" hangingPunct="1">
              <a:lnSpc>
                <a:spcPct val="90000"/>
              </a:lnSpc>
              <a:defRPr/>
            </a:pPr>
            <a:r>
              <a:rPr lang="en-US" altLang="en-US" kern="0" dirty="0" smtClean="0"/>
              <a:t>Led to </a:t>
            </a:r>
            <a:r>
              <a:rPr lang="en-US" altLang="en-US" b="1" kern="0" dirty="0" smtClean="0"/>
              <a:t>Manifest Destiny</a:t>
            </a:r>
            <a:r>
              <a:rPr lang="en-US" altLang="en-US" kern="0" dirty="0" smtClean="0"/>
              <a:t>.</a:t>
            </a:r>
          </a:p>
        </p:txBody>
      </p:sp>
      <p:sp>
        <p:nvSpPr>
          <p:cNvPr id="3" name="Rectangle 2"/>
          <p:cNvSpPr txBox="1">
            <a:spLocks noChangeArrowheads="1"/>
          </p:cNvSpPr>
          <p:nvPr/>
        </p:nvSpPr>
        <p:spPr>
          <a:xfrm>
            <a:off x="627063" y="268288"/>
            <a:ext cx="77724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pPr eaLnBrk="1" hangingPunct="1">
              <a:defRPr/>
            </a:pPr>
            <a:r>
              <a:rPr lang="en-US" altLang="en-US" sz="3600" u="sng" kern="0" dirty="0" smtClean="0">
                <a:latin typeface="Arial Bold" panose="020B0704020202020204" pitchFamily="34" charset="0"/>
              </a:rPr>
              <a:t>The Louisiana Purchase (1803)</a:t>
            </a:r>
            <a:endParaRPr lang="en-US" altLang="en-US" kern="0" dirty="0" smtClean="0"/>
          </a:p>
        </p:txBody>
      </p:sp>
      <p:sp>
        <p:nvSpPr>
          <p:cNvPr id="4" name="AutoShape 5"/>
          <p:cNvSpPr>
            <a:spLocks noChangeArrowheads="1"/>
          </p:cNvSpPr>
          <p:nvPr/>
        </p:nvSpPr>
        <p:spPr bwMode="auto">
          <a:xfrm>
            <a:off x="1104900" y="5181600"/>
            <a:ext cx="6934200" cy="1447800"/>
          </a:xfrm>
          <a:prstGeom prst="wedgeRectCallout">
            <a:avLst>
              <a:gd name="adj1" fmla="val 2907"/>
              <a:gd name="adj2" fmla="val -74125"/>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800"/>
              <a:t>The idea that God wanted the U.S. to take over all the territory in North America from the Atlantic Ocean to the Pacific Ocean.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map US 1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0"/>
            <a:ext cx="4953000" cy="678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26" descr="north-america-1800"/>
          <p:cNvPicPr>
            <a:picLocks noChangeAspect="1" noChangeArrowheads="1"/>
          </p:cNvPicPr>
          <p:nvPr/>
        </p:nvPicPr>
        <p:blipFill>
          <a:blip r:embed="rId2">
            <a:extLst>
              <a:ext uri="{28A0092B-C50C-407E-A947-70E740481C1C}">
                <a14:useLocalDpi xmlns:a14="http://schemas.microsoft.com/office/drawing/2010/main" val="0"/>
              </a:ext>
            </a:extLst>
          </a:blip>
          <a:srcRect l="400" t="348" r="3494" b="16028"/>
          <a:stretch>
            <a:fillRect/>
          </a:stretch>
        </p:blipFill>
        <p:spPr bwMode="auto">
          <a:xfrm>
            <a:off x="1600200" y="0"/>
            <a:ext cx="6286500" cy="685800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228600" y="304800"/>
            <a:ext cx="8534400" cy="63246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FontTx/>
              <a:buNone/>
            </a:pPr>
            <a:r>
              <a:rPr lang="en-US" altLang="en-US" b="1" i="1"/>
              <a:t>What did Jefferson mean by an “empire of liberty”?</a:t>
            </a:r>
          </a:p>
          <a:p>
            <a:pPr>
              <a:buFontTx/>
              <a:buNone/>
            </a:pPr>
            <a:endParaRPr lang="en-US" altLang="en-US"/>
          </a:p>
          <a:p>
            <a:pPr>
              <a:buFontTx/>
              <a:buNone/>
            </a:pPr>
            <a:r>
              <a:rPr lang="en-US" altLang="en-US" sz="3600"/>
              <a:t>“…and we should have such an empire for liberty as she has never </a:t>
            </a:r>
            <a:r>
              <a:rPr lang="en-US" altLang="en-US" sz="3600" u="sng"/>
              <a:t>surveyed</a:t>
            </a:r>
            <a:r>
              <a:rPr lang="en-US" altLang="en-US" sz="3600"/>
              <a:t> (measured out) since the creation: &amp; I am persuaded no constitution was ever before so well calculated as ours for extensive empire &amp; self-government."   </a:t>
            </a:r>
          </a:p>
          <a:p>
            <a:pPr>
              <a:buFontTx/>
              <a:buNone/>
            </a:pPr>
            <a:endParaRPr lang="en-US" altLang="en-US" sz="1800"/>
          </a:p>
          <a:p>
            <a:pPr>
              <a:buFontTx/>
              <a:buNone/>
            </a:pPr>
            <a:r>
              <a:rPr lang="en-US" altLang="en-US"/>
              <a:t>-Jefferson letter to James Madison, 27 April 1809</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425</TotalTime>
  <Words>584</Words>
  <Application>Microsoft Office PowerPoint</Application>
  <PresentationFormat>On-screen Show (4:3)</PresentationFormat>
  <Paragraphs>67</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Blank Presentation</vt:lpstr>
      <vt:lpstr>Focus Question: Did Jefferson’s Louisiana Purchase create an “empire for liberty” as he hoped it would?  </vt:lpstr>
      <vt:lpstr>PowerPoint Presentation</vt:lpstr>
      <vt:lpstr>PowerPoint Presentation</vt:lpstr>
      <vt:lpstr>Predict in prep for a video: Make a prediction about the video we are going to watch based on its title: “The historical audacity of the Louisiana Purchase.”     Audacity means bold, brave, gutsy.  (An audacious person is someone who is bold or daring.)   </vt:lpstr>
      <vt:lpstr>In pairs, answer the following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Joseph Mungioli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Question:</dc:title>
  <dc:creator>Joseph Mungioli</dc:creator>
  <cp:lastModifiedBy>Beth Finneran</cp:lastModifiedBy>
  <cp:revision>38</cp:revision>
  <dcterms:created xsi:type="dcterms:W3CDTF">2012-03-18T23:10:24Z</dcterms:created>
  <dcterms:modified xsi:type="dcterms:W3CDTF">2019-10-24T19:49:55Z</dcterms:modified>
</cp:coreProperties>
</file>